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8" r:id="rId3"/>
    <p:sldId id="309" r:id="rId4"/>
    <p:sldId id="294" r:id="rId5"/>
    <p:sldId id="314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19" r:id="rId20"/>
    <p:sldId id="288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F63"/>
    <a:srgbClr val="262262"/>
    <a:srgbClr val="003399"/>
    <a:srgbClr val="F0524B"/>
    <a:srgbClr val="F58328"/>
    <a:srgbClr val="B9D532"/>
    <a:srgbClr val="039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0" autoAdjust="0"/>
    <p:restoredTop sz="96416" autoAdjust="0"/>
  </p:normalViewPr>
  <p:slideViewPr>
    <p:cSldViewPr>
      <p:cViewPr>
        <p:scale>
          <a:sx n="73" d="100"/>
          <a:sy n="73" d="100"/>
        </p:scale>
        <p:origin x="-2724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C3B574-A8E1-4535-89CE-F720D9C8E242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31195E1-86D5-426A-9152-3BB3D16351D9}">
      <dgm:prSet phldrT="[Text]"/>
      <dgm:spPr>
        <a:solidFill>
          <a:srgbClr val="039BC3"/>
        </a:solidFill>
        <a:ln>
          <a:noFill/>
        </a:ln>
      </dgm:spPr>
      <dgm:t>
        <a:bodyPr/>
        <a:lstStyle/>
        <a:p>
          <a:r>
            <a:rPr lang="en-US" b="1" dirty="0" smtClean="0">
              <a:latin typeface="Calibri" pitchFamily="34" charset="0"/>
              <a:cs typeface="Calibri" pitchFamily="34" charset="0"/>
            </a:rPr>
            <a:t>WHO WE ARE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38178E00-9E83-4278-9820-B56BD41D7BC0}" type="parTrans" cxnId="{F313C421-8EA0-4806-AE80-D505C6EA1E6E}">
      <dgm:prSet/>
      <dgm:spPr/>
      <dgm:t>
        <a:bodyPr/>
        <a:lstStyle/>
        <a:p>
          <a:endParaRPr lang="en-US"/>
        </a:p>
      </dgm:t>
    </dgm:pt>
    <dgm:pt modelId="{8BC954D8-64D9-4809-B2FC-93425E117F6D}" type="sibTrans" cxnId="{F313C421-8EA0-4806-AE80-D505C6EA1E6E}">
      <dgm:prSet/>
      <dgm:spPr/>
      <dgm:t>
        <a:bodyPr/>
        <a:lstStyle/>
        <a:p>
          <a:endParaRPr lang="en-US"/>
        </a:p>
      </dgm:t>
    </dgm:pt>
    <dgm:pt modelId="{91A15C0A-9F38-4F7E-BE8C-1ED9420E726E}">
      <dgm:prSet phldrT="[Text]" custT="1"/>
      <dgm:spPr>
        <a:solidFill>
          <a:srgbClr val="F0524B"/>
        </a:solidFill>
        <a:ln>
          <a:solidFill>
            <a:srgbClr val="F0524B"/>
          </a:solidFill>
        </a:ln>
      </dgm:spPr>
      <dgm:t>
        <a:bodyPr/>
        <a:lstStyle/>
        <a:p>
          <a:r>
            <a:rPr lang="en-US" sz="4400" b="1" dirty="0" smtClean="0">
              <a:latin typeface="Calibri" pitchFamily="34" charset="0"/>
              <a:cs typeface="Calibri" pitchFamily="34" charset="0"/>
            </a:rPr>
            <a:t>Gay</a:t>
          </a:r>
          <a:endParaRPr lang="en-US" sz="4400" b="1" dirty="0">
            <a:latin typeface="Calibri" pitchFamily="34" charset="0"/>
            <a:cs typeface="Calibri" pitchFamily="34" charset="0"/>
          </a:endParaRPr>
        </a:p>
      </dgm:t>
    </dgm:pt>
    <dgm:pt modelId="{D6DDB87F-A20F-4A5F-97A9-5AC2DDFFFC74}" type="parTrans" cxnId="{FDBD41F6-8886-417A-A95D-31B48A57783F}">
      <dgm:prSet/>
      <dgm:spPr>
        <a:solidFill>
          <a:srgbClr val="F0524B"/>
        </a:solidFill>
      </dgm:spPr>
      <dgm:t>
        <a:bodyPr/>
        <a:lstStyle/>
        <a:p>
          <a:endParaRPr lang="en-US"/>
        </a:p>
      </dgm:t>
    </dgm:pt>
    <dgm:pt modelId="{75EEF1F5-F5C8-4ED9-A7DA-9DCEDF2EDD0C}" type="sibTrans" cxnId="{FDBD41F6-8886-417A-A95D-31B48A57783F}">
      <dgm:prSet/>
      <dgm:spPr/>
      <dgm:t>
        <a:bodyPr/>
        <a:lstStyle/>
        <a:p>
          <a:endParaRPr lang="en-US"/>
        </a:p>
      </dgm:t>
    </dgm:pt>
    <dgm:pt modelId="{95389411-5F75-4158-B931-0CABE2FF52BD}">
      <dgm:prSet phldrT="[Text]" custT="1"/>
      <dgm:spPr>
        <a:solidFill>
          <a:srgbClr val="F58328"/>
        </a:solidFill>
        <a:ln>
          <a:solidFill>
            <a:srgbClr val="F58328"/>
          </a:solidFill>
        </a:ln>
      </dgm:spPr>
      <dgm:t>
        <a:bodyPr/>
        <a:lstStyle/>
        <a:p>
          <a:r>
            <a:rPr lang="en-US" sz="3200" b="1" dirty="0" smtClean="0">
              <a:latin typeface="Calibri" pitchFamily="34" charset="0"/>
              <a:cs typeface="Calibri" pitchFamily="34" charset="0"/>
            </a:rPr>
            <a:t>Lesbian</a:t>
          </a:r>
          <a:endParaRPr lang="en-US" sz="3200" b="1" dirty="0">
            <a:latin typeface="Calibri" pitchFamily="34" charset="0"/>
            <a:cs typeface="Calibri" pitchFamily="34" charset="0"/>
          </a:endParaRPr>
        </a:p>
      </dgm:t>
    </dgm:pt>
    <dgm:pt modelId="{6305E005-0FA7-40B9-AF9F-BEDACC4B8A19}" type="parTrans" cxnId="{5B326C51-4698-407C-9EA7-E7CC55AB7739}">
      <dgm:prSet/>
      <dgm:spPr>
        <a:solidFill>
          <a:srgbClr val="F58328"/>
        </a:solidFill>
      </dgm:spPr>
      <dgm:t>
        <a:bodyPr/>
        <a:lstStyle/>
        <a:p>
          <a:endParaRPr lang="en-US"/>
        </a:p>
      </dgm:t>
    </dgm:pt>
    <dgm:pt modelId="{B3785FC7-BB52-4CFB-BE32-009203A00335}" type="sibTrans" cxnId="{5B326C51-4698-407C-9EA7-E7CC55AB7739}">
      <dgm:prSet/>
      <dgm:spPr/>
      <dgm:t>
        <a:bodyPr/>
        <a:lstStyle/>
        <a:p>
          <a:endParaRPr lang="en-US"/>
        </a:p>
      </dgm:t>
    </dgm:pt>
    <dgm:pt modelId="{8ECF4E55-58BE-48B7-AA5E-3F8C75C33D55}">
      <dgm:prSet phldrT="[Text]" custT="1"/>
      <dgm:spPr>
        <a:solidFill>
          <a:srgbClr val="B9D532"/>
        </a:solidFill>
        <a:ln>
          <a:solidFill>
            <a:srgbClr val="B9D532"/>
          </a:solidFill>
        </a:ln>
      </dgm:spPr>
      <dgm:t>
        <a:bodyPr/>
        <a:lstStyle/>
        <a:p>
          <a:r>
            <a:rPr lang="en-US" sz="2800" b="1" dirty="0" smtClean="0">
              <a:latin typeface="Calibri" pitchFamily="34" charset="0"/>
              <a:cs typeface="Calibri" pitchFamily="34" charset="0"/>
            </a:rPr>
            <a:t>Bisexual</a:t>
          </a:r>
          <a:endParaRPr lang="en-US" sz="2800" b="1" dirty="0">
            <a:latin typeface="Calibri" pitchFamily="34" charset="0"/>
            <a:cs typeface="Calibri" pitchFamily="34" charset="0"/>
          </a:endParaRPr>
        </a:p>
      </dgm:t>
    </dgm:pt>
    <dgm:pt modelId="{4910F669-485C-486D-83DE-1AA31E6A2E78}" type="parTrans" cxnId="{760AA134-F02E-440D-8FEF-29B1A6FD85C1}">
      <dgm:prSet/>
      <dgm:spPr>
        <a:solidFill>
          <a:srgbClr val="B9D532"/>
        </a:solidFill>
      </dgm:spPr>
      <dgm:t>
        <a:bodyPr/>
        <a:lstStyle/>
        <a:p>
          <a:endParaRPr lang="en-US"/>
        </a:p>
      </dgm:t>
    </dgm:pt>
    <dgm:pt modelId="{3D188651-49EA-4894-934D-76BDFC665846}" type="sibTrans" cxnId="{760AA134-F02E-440D-8FEF-29B1A6FD85C1}">
      <dgm:prSet/>
      <dgm:spPr/>
      <dgm:t>
        <a:bodyPr/>
        <a:lstStyle/>
        <a:p>
          <a:endParaRPr lang="en-US"/>
        </a:p>
      </dgm:t>
    </dgm:pt>
    <dgm:pt modelId="{9A7F2D48-2489-4F27-BF51-BBCD6836F7E5}">
      <dgm:prSet phldrT="[Text]"/>
      <dgm:spPr>
        <a:solidFill>
          <a:srgbClr val="9F1F63"/>
        </a:solidFill>
        <a:ln>
          <a:solidFill>
            <a:srgbClr val="9F1F63"/>
          </a:solidFill>
        </a:ln>
      </dgm:spPr>
      <dgm:t>
        <a:bodyPr/>
        <a:lstStyle/>
        <a:p>
          <a:r>
            <a:rPr lang="en-US" b="1" dirty="0" smtClean="0">
              <a:latin typeface="Calibri" pitchFamily="34" charset="0"/>
              <a:cs typeface="Calibri" pitchFamily="34" charset="0"/>
            </a:rPr>
            <a:t>Transgender</a:t>
          </a:r>
          <a:endParaRPr lang="en-US" b="1" dirty="0">
            <a:latin typeface="Calibri" pitchFamily="34" charset="0"/>
            <a:cs typeface="Calibri" pitchFamily="34" charset="0"/>
          </a:endParaRPr>
        </a:p>
      </dgm:t>
    </dgm:pt>
    <dgm:pt modelId="{E65C1577-587D-4CC1-98E5-CD006173E3C8}" type="parTrans" cxnId="{6BB09183-3321-4CF5-BF81-39906C53AD6D}">
      <dgm:prSet/>
      <dgm:spPr>
        <a:solidFill>
          <a:srgbClr val="9F1F63"/>
        </a:solidFill>
      </dgm:spPr>
      <dgm:t>
        <a:bodyPr/>
        <a:lstStyle/>
        <a:p>
          <a:endParaRPr lang="en-US"/>
        </a:p>
      </dgm:t>
    </dgm:pt>
    <dgm:pt modelId="{52794DF7-66BF-45D0-8638-0F9B5932334C}" type="sibTrans" cxnId="{6BB09183-3321-4CF5-BF81-39906C53AD6D}">
      <dgm:prSet/>
      <dgm:spPr/>
      <dgm:t>
        <a:bodyPr/>
        <a:lstStyle/>
        <a:p>
          <a:endParaRPr lang="en-US"/>
        </a:p>
      </dgm:t>
    </dgm:pt>
    <dgm:pt modelId="{936F6E08-2E75-4CD9-98BE-1FBF46F2FD84}" type="pres">
      <dgm:prSet presAssocID="{EDC3B574-A8E1-4535-89CE-F720D9C8E2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CCFBF2-8332-44E0-A02A-A8C75A594BDC}" type="pres">
      <dgm:prSet presAssocID="{C31195E1-86D5-426A-9152-3BB3D16351D9}" presName="centerShape" presStyleLbl="node0" presStyleIdx="0" presStyleCnt="1" custScaleX="194461" custScaleY="175147" custLinFactNeighborX="450" custLinFactNeighborY="-11761"/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F9E4D249-243A-4701-86FA-082BEA4BBEDD}" type="pres">
      <dgm:prSet presAssocID="{D6DDB87F-A20F-4A5F-97A9-5AC2DDFFFC74}" presName="parTrans" presStyleLbl="bgSibTrans2D1" presStyleIdx="0" presStyleCnt="4" custLinFactNeighborX="11120" custLinFactNeighborY="7179"/>
      <dgm:spPr/>
      <dgm:t>
        <a:bodyPr/>
        <a:lstStyle/>
        <a:p>
          <a:endParaRPr lang="en-US"/>
        </a:p>
      </dgm:t>
    </dgm:pt>
    <dgm:pt modelId="{B8945EF8-189B-48E6-8717-D48971958E3A}" type="pres">
      <dgm:prSet presAssocID="{91A15C0A-9F38-4F7E-BE8C-1ED9420E726E}" presName="node" presStyleLbl="node1" presStyleIdx="0" presStyleCnt="4" custScaleX="110357" custScaleY="124846" custRadScaleRad="149092" custRadScaleInc="3136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31D1F095-4A11-4DB5-A5E4-691D15BFE159}" type="pres">
      <dgm:prSet presAssocID="{6305E005-0FA7-40B9-AF9F-BEDACC4B8A19}" presName="parTrans" presStyleLbl="bgSibTrans2D1" presStyleIdx="1" presStyleCnt="4" custLinFactNeighborX="4075" custLinFactNeighborY="-28484"/>
      <dgm:spPr/>
      <dgm:t>
        <a:bodyPr/>
        <a:lstStyle/>
        <a:p>
          <a:endParaRPr lang="en-US"/>
        </a:p>
      </dgm:t>
    </dgm:pt>
    <dgm:pt modelId="{C166027C-3F19-4E0E-B039-BFE652B25DFB}" type="pres">
      <dgm:prSet presAssocID="{95389411-5F75-4158-B931-0CABE2FF52BD}" presName="node" presStyleLbl="node1" presStyleIdx="1" presStyleCnt="4" custScaleX="124067" custScaleY="121847" custRadScaleRad="138161" custRadScaleInc="-15447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104A1E79-5F90-4DC9-AAB1-F75C59112F79}" type="pres">
      <dgm:prSet presAssocID="{4910F669-485C-486D-83DE-1AA31E6A2E78}" presName="parTrans" presStyleLbl="bgSibTrans2D1" presStyleIdx="2" presStyleCnt="4" custLinFactNeighborX="-7662" custLinFactNeighborY="21848"/>
      <dgm:spPr/>
      <dgm:t>
        <a:bodyPr/>
        <a:lstStyle/>
        <a:p>
          <a:endParaRPr lang="en-US"/>
        </a:p>
      </dgm:t>
    </dgm:pt>
    <dgm:pt modelId="{52DB3D21-1CF8-489C-8486-6A41526DD132}" type="pres">
      <dgm:prSet presAssocID="{8ECF4E55-58BE-48B7-AA5E-3F8C75C33D55}" presName="node" presStyleLbl="node1" presStyleIdx="2" presStyleCnt="4" custScaleX="125070" custScaleY="125937" custRadScaleRad="154619" custRadScaleInc="8256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  <dgm:pt modelId="{AF1CBA27-7885-40AD-BE31-A0E303A8005F}" type="pres">
      <dgm:prSet presAssocID="{E65C1577-587D-4CC1-98E5-CD006173E3C8}" presName="parTrans" presStyleLbl="bgSibTrans2D1" presStyleIdx="3" presStyleCnt="4" custLinFactNeighborX="-7566" custLinFactNeighborY="-16543"/>
      <dgm:spPr/>
      <dgm:t>
        <a:bodyPr/>
        <a:lstStyle/>
        <a:p>
          <a:endParaRPr lang="en-US"/>
        </a:p>
      </dgm:t>
    </dgm:pt>
    <dgm:pt modelId="{7A9BC8F4-B9A6-4195-9941-9F1249E5E17B}" type="pres">
      <dgm:prSet presAssocID="{9A7F2D48-2489-4F27-BF51-BBCD6836F7E5}" presName="node" presStyleLbl="node1" presStyleIdx="3" presStyleCnt="4" custScaleX="144096" custScaleY="123783" custRadScaleRad="142957" custRadScaleInc="46963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en-US"/>
        </a:p>
      </dgm:t>
    </dgm:pt>
  </dgm:ptLst>
  <dgm:cxnLst>
    <dgm:cxn modelId="{F62AD97F-0B02-4B97-8B55-67D1557D9E27}" type="presOf" srcId="{EDC3B574-A8E1-4535-89CE-F720D9C8E242}" destId="{936F6E08-2E75-4CD9-98BE-1FBF46F2FD84}" srcOrd="0" destOrd="0" presId="urn:microsoft.com/office/officeart/2005/8/layout/radial4"/>
    <dgm:cxn modelId="{7DFF2A9A-79FD-4BC7-8DD4-99F2CAB68BC8}" type="presOf" srcId="{6305E005-0FA7-40B9-AF9F-BEDACC4B8A19}" destId="{31D1F095-4A11-4DB5-A5E4-691D15BFE159}" srcOrd="0" destOrd="0" presId="urn:microsoft.com/office/officeart/2005/8/layout/radial4"/>
    <dgm:cxn modelId="{4832B105-5F76-4843-AA0E-4EAC66B3E971}" type="presOf" srcId="{9A7F2D48-2489-4F27-BF51-BBCD6836F7E5}" destId="{7A9BC8F4-B9A6-4195-9941-9F1249E5E17B}" srcOrd="0" destOrd="0" presId="urn:microsoft.com/office/officeart/2005/8/layout/radial4"/>
    <dgm:cxn modelId="{F313C421-8EA0-4806-AE80-D505C6EA1E6E}" srcId="{EDC3B574-A8E1-4535-89CE-F720D9C8E242}" destId="{C31195E1-86D5-426A-9152-3BB3D16351D9}" srcOrd="0" destOrd="0" parTransId="{38178E00-9E83-4278-9820-B56BD41D7BC0}" sibTransId="{8BC954D8-64D9-4809-B2FC-93425E117F6D}"/>
    <dgm:cxn modelId="{FDBD41F6-8886-417A-A95D-31B48A57783F}" srcId="{C31195E1-86D5-426A-9152-3BB3D16351D9}" destId="{91A15C0A-9F38-4F7E-BE8C-1ED9420E726E}" srcOrd="0" destOrd="0" parTransId="{D6DDB87F-A20F-4A5F-97A9-5AC2DDFFFC74}" sibTransId="{75EEF1F5-F5C8-4ED9-A7DA-9DCEDF2EDD0C}"/>
    <dgm:cxn modelId="{A503A818-5775-44A9-95BB-3E96E7B3A630}" type="presOf" srcId="{C31195E1-86D5-426A-9152-3BB3D16351D9}" destId="{88CCFBF2-8332-44E0-A02A-A8C75A594BDC}" srcOrd="0" destOrd="0" presId="urn:microsoft.com/office/officeart/2005/8/layout/radial4"/>
    <dgm:cxn modelId="{262D5B6A-06C2-473D-94D0-1D87B0800D50}" type="presOf" srcId="{95389411-5F75-4158-B931-0CABE2FF52BD}" destId="{C166027C-3F19-4E0E-B039-BFE652B25DFB}" srcOrd="0" destOrd="0" presId="urn:microsoft.com/office/officeart/2005/8/layout/radial4"/>
    <dgm:cxn modelId="{30A41E3F-C6A7-43B4-9361-4ED40EE4C560}" type="presOf" srcId="{91A15C0A-9F38-4F7E-BE8C-1ED9420E726E}" destId="{B8945EF8-189B-48E6-8717-D48971958E3A}" srcOrd="0" destOrd="0" presId="urn:microsoft.com/office/officeart/2005/8/layout/radial4"/>
    <dgm:cxn modelId="{49FEFAB1-D969-467F-9268-8E65B174F17D}" type="presOf" srcId="{E65C1577-587D-4CC1-98E5-CD006173E3C8}" destId="{AF1CBA27-7885-40AD-BE31-A0E303A8005F}" srcOrd="0" destOrd="0" presId="urn:microsoft.com/office/officeart/2005/8/layout/radial4"/>
    <dgm:cxn modelId="{5B326C51-4698-407C-9EA7-E7CC55AB7739}" srcId="{C31195E1-86D5-426A-9152-3BB3D16351D9}" destId="{95389411-5F75-4158-B931-0CABE2FF52BD}" srcOrd="1" destOrd="0" parTransId="{6305E005-0FA7-40B9-AF9F-BEDACC4B8A19}" sibTransId="{B3785FC7-BB52-4CFB-BE32-009203A00335}"/>
    <dgm:cxn modelId="{28CC8C9C-F965-4A32-9F07-E402E0FE8649}" type="presOf" srcId="{4910F669-485C-486D-83DE-1AA31E6A2E78}" destId="{104A1E79-5F90-4DC9-AAB1-F75C59112F79}" srcOrd="0" destOrd="0" presId="urn:microsoft.com/office/officeart/2005/8/layout/radial4"/>
    <dgm:cxn modelId="{760AA134-F02E-440D-8FEF-29B1A6FD85C1}" srcId="{C31195E1-86D5-426A-9152-3BB3D16351D9}" destId="{8ECF4E55-58BE-48B7-AA5E-3F8C75C33D55}" srcOrd="2" destOrd="0" parTransId="{4910F669-485C-486D-83DE-1AA31E6A2E78}" sibTransId="{3D188651-49EA-4894-934D-76BDFC665846}"/>
    <dgm:cxn modelId="{6BB09183-3321-4CF5-BF81-39906C53AD6D}" srcId="{C31195E1-86D5-426A-9152-3BB3D16351D9}" destId="{9A7F2D48-2489-4F27-BF51-BBCD6836F7E5}" srcOrd="3" destOrd="0" parTransId="{E65C1577-587D-4CC1-98E5-CD006173E3C8}" sibTransId="{52794DF7-66BF-45D0-8638-0F9B5932334C}"/>
    <dgm:cxn modelId="{87B5050D-F46D-47A8-8A03-D534F58C69B3}" type="presOf" srcId="{D6DDB87F-A20F-4A5F-97A9-5AC2DDFFFC74}" destId="{F9E4D249-243A-4701-86FA-082BEA4BBEDD}" srcOrd="0" destOrd="0" presId="urn:microsoft.com/office/officeart/2005/8/layout/radial4"/>
    <dgm:cxn modelId="{7FA364D8-5871-44AB-BF8A-607959487F0A}" type="presOf" srcId="{8ECF4E55-58BE-48B7-AA5E-3F8C75C33D55}" destId="{52DB3D21-1CF8-489C-8486-6A41526DD132}" srcOrd="0" destOrd="0" presId="urn:microsoft.com/office/officeart/2005/8/layout/radial4"/>
    <dgm:cxn modelId="{EDA96E50-7025-4FAF-B51B-023300768738}" type="presParOf" srcId="{936F6E08-2E75-4CD9-98BE-1FBF46F2FD84}" destId="{88CCFBF2-8332-44E0-A02A-A8C75A594BDC}" srcOrd="0" destOrd="0" presId="urn:microsoft.com/office/officeart/2005/8/layout/radial4"/>
    <dgm:cxn modelId="{3B79C65D-9090-4E78-9498-502648D0C689}" type="presParOf" srcId="{936F6E08-2E75-4CD9-98BE-1FBF46F2FD84}" destId="{F9E4D249-243A-4701-86FA-082BEA4BBEDD}" srcOrd="1" destOrd="0" presId="urn:microsoft.com/office/officeart/2005/8/layout/radial4"/>
    <dgm:cxn modelId="{4A7C54C7-E4EA-4B45-B940-9D0ABC0151E1}" type="presParOf" srcId="{936F6E08-2E75-4CD9-98BE-1FBF46F2FD84}" destId="{B8945EF8-189B-48E6-8717-D48971958E3A}" srcOrd="2" destOrd="0" presId="urn:microsoft.com/office/officeart/2005/8/layout/radial4"/>
    <dgm:cxn modelId="{EC8D3B69-7D3C-45C5-B8D5-4AACC3529399}" type="presParOf" srcId="{936F6E08-2E75-4CD9-98BE-1FBF46F2FD84}" destId="{31D1F095-4A11-4DB5-A5E4-691D15BFE159}" srcOrd="3" destOrd="0" presId="urn:microsoft.com/office/officeart/2005/8/layout/radial4"/>
    <dgm:cxn modelId="{B3C11530-6305-4A80-88AD-D162F9444FD9}" type="presParOf" srcId="{936F6E08-2E75-4CD9-98BE-1FBF46F2FD84}" destId="{C166027C-3F19-4E0E-B039-BFE652B25DFB}" srcOrd="4" destOrd="0" presId="urn:microsoft.com/office/officeart/2005/8/layout/radial4"/>
    <dgm:cxn modelId="{C12AC56F-79ED-4A01-BC58-FE226894BDE6}" type="presParOf" srcId="{936F6E08-2E75-4CD9-98BE-1FBF46F2FD84}" destId="{104A1E79-5F90-4DC9-AAB1-F75C59112F79}" srcOrd="5" destOrd="0" presId="urn:microsoft.com/office/officeart/2005/8/layout/radial4"/>
    <dgm:cxn modelId="{5B7CFDB7-958A-444A-874B-9F22505BF5ED}" type="presParOf" srcId="{936F6E08-2E75-4CD9-98BE-1FBF46F2FD84}" destId="{52DB3D21-1CF8-489C-8486-6A41526DD132}" srcOrd="6" destOrd="0" presId="urn:microsoft.com/office/officeart/2005/8/layout/radial4"/>
    <dgm:cxn modelId="{5528946C-8F76-4AF7-8E22-71C31518B92A}" type="presParOf" srcId="{936F6E08-2E75-4CD9-98BE-1FBF46F2FD84}" destId="{AF1CBA27-7885-40AD-BE31-A0E303A8005F}" srcOrd="7" destOrd="0" presId="urn:microsoft.com/office/officeart/2005/8/layout/radial4"/>
    <dgm:cxn modelId="{F4492103-167D-4743-91B4-BA2E05E41BF8}" type="presParOf" srcId="{936F6E08-2E75-4CD9-98BE-1FBF46F2FD84}" destId="{7A9BC8F4-B9A6-4195-9941-9F1249E5E17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FE9AF3-DA31-4633-A860-184D6D02963D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EC0B5-FE90-4617-AB2B-DC56B6A332CD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The Montrose Center empowers our community, </a:t>
          </a:r>
          <a:endParaRPr lang="en-US" sz="2000" b="1" dirty="0">
            <a:solidFill>
              <a:srgbClr val="262262"/>
            </a:solidFill>
            <a:latin typeface="Calibri" pitchFamily="34" charset="0"/>
            <a:cs typeface="Calibri" pitchFamily="34" charset="0"/>
          </a:endParaRPr>
        </a:p>
      </dgm:t>
    </dgm:pt>
    <dgm:pt modelId="{68E3CF2F-D540-4703-8BE6-93675E72B3E9}" type="parTrans" cxnId="{BE2A1BE2-58C9-4756-ABDD-E818B55A5325}">
      <dgm:prSet/>
      <dgm:spPr/>
      <dgm:t>
        <a:bodyPr/>
        <a:lstStyle/>
        <a:p>
          <a:endParaRPr lang="en-US"/>
        </a:p>
      </dgm:t>
    </dgm:pt>
    <dgm:pt modelId="{B6B9C186-A7C6-4176-B77D-81EE5C552453}" type="sibTrans" cxnId="{BE2A1BE2-58C9-4756-ABDD-E818B55A5325}">
      <dgm:prSet/>
      <dgm:spPr/>
      <dgm:t>
        <a:bodyPr/>
        <a:lstStyle/>
        <a:p>
          <a:endParaRPr lang="en-US"/>
        </a:p>
      </dgm:t>
    </dgm:pt>
    <dgm:pt modelId="{4B79E013-2794-44F2-A5B2-2AD7B202B9FA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primarily lesbian, gay, bisexual and transgender </a:t>
          </a:r>
        </a:p>
        <a:p>
          <a:r>
            <a:rPr lang="en-US" sz="2000" b="1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Individuals and their families,</a:t>
          </a:r>
          <a:endParaRPr lang="en-US" sz="2000" b="1" dirty="0">
            <a:solidFill>
              <a:srgbClr val="262262"/>
            </a:solidFill>
            <a:latin typeface="Calibri" pitchFamily="34" charset="0"/>
            <a:cs typeface="Calibri" pitchFamily="34" charset="0"/>
          </a:endParaRPr>
        </a:p>
      </dgm:t>
    </dgm:pt>
    <dgm:pt modelId="{EE24BFD4-982D-4167-A1E5-FEDFA83C8B12}" type="parTrans" cxnId="{FFD96691-A166-4D7F-8578-B10363086454}">
      <dgm:prSet/>
      <dgm:spPr/>
      <dgm:t>
        <a:bodyPr/>
        <a:lstStyle/>
        <a:p>
          <a:endParaRPr lang="en-US"/>
        </a:p>
      </dgm:t>
    </dgm:pt>
    <dgm:pt modelId="{198259A9-9652-406C-9745-A584408F3B5D}" type="sibTrans" cxnId="{FFD96691-A166-4D7F-8578-B10363086454}">
      <dgm:prSet/>
      <dgm:spPr/>
      <dgm:t>
        <a:bodyPr/>
        <a:lstStyle/>
        <a:p>
          <a:endParaRPr lang="en-US"/>
        </a:p>
      </dgm:t>
    </dgm:pt>
    <dgm:pt modelId="{B1AB4310-78FC-43B9-A50E-33C48080D260}">
      <dgm:prSet phldrT="[Text]"/>
      <dgm:spPr/>
      <dgm:t>
        <a:bodyPr/>
        <a:lstStyle/>
        <a:p>
          <a:r>
            <a:rPr lang="en-US" b="1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to enjoy healthier and more fulfilling lives.</a:t>
          </a:r>
          <a:endParaRPr lang="en-US" b="1" dirty="0">
            <a:solidFill>
              <a:srgbClr val="262262"/>
            </a:solidFill>
            <a:latin typeface="Calibri" pitchFamily="34" charset="0"/>
            <a:cs typeface="Calibri" pitchFamily="34" charset="0"/>
          </a:endParaRPr>
        </a:p>
      </dgm:t>
    </dgm:pt>
    <dgm:pt modelId="{CA5BE2B3-BC8C-44D8-842D-A1513B19EA66}" type="parTrans" cxnId="{FC251ECF-6873-43E2-AA50-8312E0B78AC8}">
      <dgm:prSet/>
      <dgm:spPr/>
      <dgm:t>
        <a:bodyPr/>
        <a:lstStyle/>
        <a:p>
          <a:endParaRPr lang="en-US"/>
        </a:p>
      </dgm:t>
    </dgm:pt>
    <dgm:pt modelId="{C43D2CC4-E6A6-4073-88F3-F8F517989CFE}" type="sibTrans" cxnId="{FC251ECF-6873-43E2-AA50-8312E0B78AC8}">
      <dgm:prSet/>
      <dgm:spPr/>
      <dgm:t>
        <a:bodyPr/>
        <a:lstStyle/>
        <a:p>
          <a:endParaRPr lang="en-US"/>
        </a:p>
      </dgm:t>
    </dgm:pt>
    <dgm:pt modelId="{DF491997-4359-41EB-BFDD-09317564BDE7}" type="pres">
      <dgm:prSet presAssocID="{D8FE9AF3-DA31-4633-A860-184D6D02963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41E5B3-411A-4FA1-AB67-96456368EC00}" type="pres">
      <dgm:prSet presAssocID="{27CEC0B5-FE90-4617-AB2B-DC56B6A332CD}" presName="Accent1" presStyleCnt="0"/>
      <dgm:spPr/>
    </dgm:pt>
    <dgm:pt modelId="{5BA4AAC1-AEE5-4451-90F3-9D3F6EF843B1}" type="pres">
      <dgm:prSet presAssocID="{27CEC0B5-FE90-4617-AB2B-DC56B6A332CD}" presName="Accent" presStyleLbl="node1" presStyleIdx="0" presStyleCnt="3" custScaleX="358526" custScaleY="98515" custLinFactNeighborX="1153" custLinFactNeighborY="-12830"/>
      <dgm:spPr>
        <a:solidFill>
          <a:srgbClr val="039BC3"/>
        </a:solidFill>
      </dgm:spPr>
    </dgm:pt>
    <dgm:pt modelId="{8E910361-9A9D-4017-9D55-48F955B7F5F8}" type="pres">
      <dgm:prSet presAssocID="{27CEC0B5-FE90-4617-AB2B-DC56B6A332CD}" presName="Parent1" presStyleLbl="revTx" presStyleIdx="0" presStyleCnt="3" custScaleX="517137" custScaleY="119006" custLinFactNeighborY="-449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C00AA-5DAC-4BB6-BB68-A7A54BC615F0}" type="pres">
      <dgm:prSet presAssocID="{4B79E013-2794-44F2-A5B2-2AD7B202B9FA}" presName="Accent2" presStyleCnt="0"/>
      <dgm:spPr/>
    </dgm:pt>
    <dgm:pt modelId="{AA6378E7-4C5B-40CE-A9EF-C0A0F70837AA}" type="pres">
      <dgm:prSet presAssocID="{4B79E013-2794-44F2-A5B2-2AD7B202B9FA}" presName="Accent" presStyleLbl="node1" presStyleIdx="1" presStyleCnt="3" custScaleX="330248" custScaleY="119006" custLinFactNeighborX="-13023"/>
      <dgm:spPr>
        <a:solidFill>
          <a:srgbClr val="F0524B"/>
        </a:solidFill>
      </dgm:spPr>
    </dgm:pt>
    <dgm:pt modelId="{DF55E434-D60D-4605-88D7-9591DA9C9748}" type="pres">
      <dgm:prSet presAssocID="{4B79E013-2794-44F2-A5B2-2AD7B202B9FA}" presName="Parent2" presStyleLbl="revTx" presStyleIdx="1" presStyleCnt="3" custScaleX="672082" custScaleY="119006" custLinFactNeighborX="713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1A0E8-C6D0-4C18-848C-D18D76A77DED}" type="pres">
      <dgm:prSet presAssocID="{B1AB4310-78FC-43B9-A50E-33C48080D260}" presName="Accent3" presStyleCnt="0"/>
      <dgm:spPr/>
    </dgm:pt>
    <dgm:pt modelId="{B0E25BA7-935A-49EB-A32C-285C956CD9D7}" type="pres">
      <dgm:prSet presAssocID="{B1AB4310-78FC-43B9-A50E-33C48080D260}" presName="Accent" presStyleLbl="node1" presStyleIdx="2" presStyleCnt="3" custScaleX="421207" custScaleY="92404" custLinFactNeighborX="-6427" custLinFactNeighborY="17162"/>
      <dgm:spPr>
        <a:solidFill>
          <a:srgbClr val="B9D532"/>
        </a:solidFill>
      </dgm:spPr>
    </dgm:pt>
    <dgm:pt modelId="{7C881282-1256-4B4C-A08B-42259C71A2B2}" type="pres">
      <dgm:prSet presAssocID="{B1AB4310-78FC-43B9-A50E-33C48080D260}" presName="Parent3" presStyleLbl="revTx" presStyleIdx="2" presStyleCnt="3" custScaleX="512421" custScaleY="119006" custLinFactNeighborX="0" custLinFactNeighborY="449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197DB5-3253-491E-A246-BEC637DB1440}" type="presOf" srcId="{27CEC0B5-FE90-4617-AB2B-DC56B6A332CD}" destId="{8E910361-9A9D-4017-9D55-48F955B7F5F8}" srcOrd="0" destOrd="0" presId="urn:microsoft.com/office/officeart/2009/layout/CircleArrowProcess"/>
    <dgm:cxn modelId="{FFD96691-A166-4D7F-8578-B10363086454}" srcId="{D8FE9AF3-DA31-4633-A860-184D6D02963D}" destId="{4B79E013-2794-44F2-A5B2-2AD7B202B9FA}" srcOrd="1" destOrd="0" parTransId="{EE24BFD4-982D-4167-A1E5-FEDFA83C8B12}" sibTransId="{198259A9-9652-406C-9745-A584408F3B5D}"/>
    <dgm:cxn modelId="{BE2A1BE2-58C9-4756-ABDD-E818B55A5325}" srcId="{D8FE9AF3-DA31-4633-A860-184D6D02963D}" destId="{27CEC0B5-FE90-4617-AB2B-DC56B6A332CD}" srcOrd="0" destOrd="0" parTransId="{68E3CF2F-D540-4703-8BE6-93675E72B3E9}" sibTransId="{B6B9C186-A7C6-4176-B77D-81EE5C552453}"/>
    <dgm:cxn modelId="{DCBA9DF4-6BA6-413D-AB43-09CAD34B7FE6}" type="presOf" srcId="{B1AB4310-78FC-43B9-A50E-33C48080D260}" destId="{7C881282-1256-4B4C-A08B-42259C71A2B2}" srcOrd="0" destOrd="0" presId="urn:microsoft.com/office/officeart/2009/layout/CircleArrowProcess"/>
    <dgm:cxn modelId="{E5E6D37B-C1C9-4936-9B8F-C4CD63EB468F}" type="presOf" srcId="{4B79E013-2794-44F2-A5B2-2AD7B202B9FA}" destId="{DF55E434-D60D-4605-88D7-9591DA9C9748}" srcOrd="0" destOrd="0" presId="urn:microsoft.com/office/officeart/2009/layout/CircleArrowProcess"/>
    <dgm:cxn modelId="{FC251ECF-6873-43E2-AA50-8312E0B78AC8}" srcId="{D8FE9AF3-DA31-4633-A860-184D6D02963D}" destId="{B1AB4310-78FC-43B9-A50E-33C48080D260}" srcOrd="2" destOrd="0" parTransId="{CA5BE2B3-BC8C-44D8-842D-A1513B19EA66}" sibTransId="{C43D2CC4-E6A6-4073-88F3-F8F517989CFE}"/>
    <dgm:cxn modelId="{AF3009EC-9BD5-4B93-8CD1-A443B39BEE7B}" type="presOf" srcId="{D8FE9AF3-DA31-4633-A860-184D6D02963D}" destId="{DF491997-4359-41EB-BFDD-09317564BDE7}" srcOrd="0" destOrd="0" presId="urn:microsoft.com/office/officeart/2009/layout/CircleArrowProcess"/>
    <dgm:cxn modelId="{944AB3D2-5EC1-4965-8B12-46BBF2AF3AE7}" type="presParOf" srcId="{DF491997-4359-41EB-BFDD-09317564BDE7}" destId="{9741E5B3-411A-4FA1-AB67-96456368EC00}" srcOrd="0" destOrd="0" presId="urn:microsoft.com/office/officeart/2009/layout/CircleArrowProcess"/>
    <dgm:cxn modelId="{A9B28A1B-F346-4670-ABD5-56A43999EEC4}" type="presParOf" srcId="{9741E5B3-411A-4FA1-AB67-96456368EC00}" destId="{5BA4AAC1-AEE5-4451-90F3-9D3F6EF843B1}" srcOrd="0" destOrd="0" presId="urn:microsoft.com/office/officeart/2009/layout/CircleArrowProcess"/>
    <dgm:cxn modelId="{27FF72D4-4549-4056-89B1-DB0E805FD031}" type="presParOf" srcId="{DF491997-4359-41EB-BFDD-09317564BDE7}" destId="{8E910361-9A9D-4017-9D55-48F955B7F5F8}" srcOrd="1" destOrd="0" presId="urn:microsoft.com/office/officeart/2009/layout/CircleArrowProcess"/>
    <dgm:cxn modelId="{E4296ED4-9A32-42C4-A751-07B36221E5B3}" type="presParOf" srcId="{DF491997-4359-41EB-BFDD-09317564BDE7}" destId="{C36C00AA-5DAC-4BB6-BB68-A7A54BC615F0}" srcOrd="2" destOrd="0" presId="urn:microsoft.com/office/officeart/2009/layout/CircleArrowProcess"/>
    <dgm:cxn modelId="{B54E5E42-60FF-43C3-8E39-71A3B6F723A9}" type="presParOf" srcId="{C36C00AA-5DAC-4BB6-BB68-A7A54BC615F0}" destId="{AA6378E7-4C5B-40CE-A9EF-C0A0F70837AA}" srcOrd="0" destOrd="0" presId="urn:microsoft.com/office/officeart/2009/layout/CircleArrowProcess"/>
    <dgm:cxn modelId="{13FC3A4F-1AFC-4C9E-9A03-5EDE7677A7CC}" type="presParOf" srcId="{DF491997-4359-41EB-BFDD-09317564BDE7}" destId="{DF55E434-D60D-4605-88D7-9591DA9C9748}" srcOrd="3" destOrd="0" presId="urn:microsoft.com/office/officeart/2009/layout/CircleArrowProcess"/>
    <dgm:cxn modelId="{1FA926AB-808D-4423-9B5D-FAFA509F0010}" type="presParOf" srcId="{DF491997-4359-41EB-BFDD-09317564BDE7}" destId="{6E21A0E8-C6D0-4C18-848C-D18D76A77DED}" srcOrd="4" destOrd="0" presId="urn:microsoft.com/office/officeart/2009/layout/CircleArrowProcess"/>
    <dgm:cxn modelId="{A7A15E97-7980-447D-886A-DA9FABE15BCD}" type="presParOf" srcId="{6E21A0E8-C6D0-4C18-848C-D18D76A77DED}" destId="{B0E25BA7-935A-49EB-A32C-285C956CD9D7}" srcOrd="0" destOrd="0" presId="urn:microsoft.com/office/officeart/2009/layout/CircleArrowProcess"/>
    <dgm:cxn modelId="{15AE3B84-7768-4C26-9832-FD1EE0A758CC}" type="presParOf" srcId="{DF491997-4359-41EB-BFDD-09317564BDE7}" destId="{7C881282-1256-4B4C-A08B-42259C71A2B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CFBF2-8332-44E0-A02A-A8C75A594BDC}">
      <dsp:nvSpPr>
        <dsp:cNvPr id="0" name=""/>
        <dsp:cNvSpPr/>
      </dsp:nvSpPr>
      <dsp:spPr>
        <a:xfrm>
          <a:off x="2369084" y="400892"/>
          <a:ext cx="3403840" cy="3065768"/>
        </a:xfrm>
        <a:prstGeom prst="hexagon">
          <a:avLst/>
        </a:prstGeom>
        <a:solidFill>
          <a:srgbClr val="039BC3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b="1" kern="1200" dirty="0" smtClean="0">
              <a:latin typeface="Calibri" pitchFamily="34" charset="0"/>
              <a:cs typeface="Calibri" pitchFamily="34" charset="0"/>
            </a:rPr>
            <a:t>WHO WE ARE</a:t>
          </a:r>
          <a:endParaRPr lang="en-US" sz="5400" b="1" kern="1200" dirty="0">
            <a:latin typeface="Calibri" pitchFamily="34" charset="0"/>
            <a:cs typeface="Calibri" pitchFamily="34" charset="0"/>
          </a:endParaRPr>
        </a:p>
      </dsp:txBody>
      <dsp:txXfrm>
        <a:off x="2908218" y="886479"/>
        <a:ext cx="2325572" cy="2094594"/>
      </dsp:txXfrm>
    </dsp:sp>
    <dsp:sp modelId="{F9E4D249-243A-4701-86FA-082BEA4BBEDD}">
      <dsp:nvSpPr>
        <dsp:cNvPr id="0" name=""/>
        <dsp:cNvSpPr/>
      </dsp:nvSpPr>
      <dsp:spPr>
        <a:xfrm rot="12029262">
          <a:off x="1228854" y="860602"/>
          <a:ext cx="1393155" cy="498863"/>
        </a:xfrm>
        <a:prstGeom prst="leftArrow">
          <a:avLst>
            <a:gd name="adj1" fmla="val 60000"/>
            <a:gd name="adj2" fmla="val 50000"/>
          </a:avLst>
        </a:prstGeom>
        <a:solidFill>
          <a:srgbClr val="F0524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45EF8-189B-48E6-8717-D48971958E3A}">
      <dsp:nvSpPr>
        <dsp:cNvPr id="0" name=""/>
        <dsp:cNvSpPr/>
      </dsp:nvSpPr>
      <dsp:spPr>
        <a:xfrm>
          <a:off x="200444" y="0"/>
          <a:ext cx="1835101" cy="1660828"/>
        </a:xfrm>
        <a:prstGeom prst="hexagon">
          <a:avLst/>
        </a:prstGeom>
        <a:solidFill>
          <a:srgbClr val="F0524B"/>
        </a:solidFill>
        <a:ln w="15875" cap="flat" cmpd="sng" algn="ctr">
          <a:solidFill>
            <a:srgbClr val="F0524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latin typeface="Calibri" pitchFamily="34" charset="0"/>
              <a:cs typeface="Calibri" pitchFamily="34" charset="0"/>
            </a:rPr>
            <a:t>Gay</a:t>
          </a:r>
          <a:endParaRPr lang="en-US" sz="4400" b="1" kern="1200" dirty="0">
            <a:latin typeface="Calibri" pitchFamily="34" charset="0"/>
            <a:cs typeface="Calibri" pitchFamily="34" charset="0"/>
          </a:endParaRPr>
        </a:p>
      </dsp:txBody>
      <dsp:txXfrm>
        <a:off x="491771" y="263661"/>
        <a:ext cx="1252447" cy="1133506"/>
      </dsp:txXfrm>
    </dsp:sp>
    <dsp:sp modelId="{31D1F095-4A11-4DB5-A5E4-691D15BFE159}">
      <dsp:nvSpPr>
        <dsp:cNvPr id="0" name=""/>
        <dsp:cNvSpPr/>
      </dsp:nvSpPr>
      <dsp:spPr>
        <a:xfrm rot="9942410">
          <a:off x="1066089" y="2147864"/>
          <a:ext cx="1367015" cy="498863"/>
        </a:xfrm>
        <a:prstGeom prst="leftArrow">
          <a:avLst>
            <a:gd name="adj1" fmla="val 60000"/>
            <a:gd name="adj2" fmla="val 50000"/>
          </a:avLst>
        </a:prstGeom>
        <a:solidFill>
          <a:srgbClr val="F58328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6027C-3F19-4E0E-B039-BFE652B25DFB}">
      <dsp:nvSpPr>
        <dsp:cNvPr id="0" name=""/>
        <dsp:cNvSpPr/>
      </dsp:nvSpPr>
      <dsp:spPr>
        <a:xfrm>
          <a:off x="0" y="1897672"/>
          <a:ext cx="2063082" cy="1620933"/>
        </a:xfrm>
        <a:prstGeom prst="hexagon">
          <a:avLst/>
        </a:prstGeom>
        <a:solidFill>
          <a:srgbClr val="F58328"/>
        </a:solidFill>
        <a:ln w="15875" cap="flat" cmpd="sng" algn="ctr">
          <a:solidFill>
            <a:srgbClr val="F5832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latin typeface="Calibri" pitchFamily="34" charset="0"/>
              <a:cs typeface="Calibri" pitchFamily="34" charset="0"/>
            </a:rPr>
            <a:t>Lesbian</a:t>
          </a:r>
          <a:endParaRPr lang="en-US" sz="3200" b="1" kern="1200" dirty="0">
            <a:latin typeface="Calibri" pitchFamily="34" charset="0"/>
            <a:cs typeface="Calibri" pitchFamily="34" charset="0"/>
          </a:endParaRPr>
        </a:p>
      </dsp:txBody>
      <dsp:txXfrm>
        <a:off x="307001" y="2138878"/>
        <a:ext cx="1449080" cy="1138521"/>
      </dsp:txXfrm>
    </dsp:sp>
    <dsp:sp modelId="{104A1E79-5F90-4DC9-AAB1-F75C59112F79}">
      <dsp:nvSpPr>
        <dsp:cNvPr id="0" name=""/>
        <dsp:cNvSpPr/>
      </dsp:nvSpPr>
      <dsp:spPr>
        <a:xfrm rot="20416333">
          <a:off x="5576333" y="946989"/>
          <a:ext cx="1482464" cy="498863"/>
        </a:xfrm>
        <a:prstGeom prst="leftArrow">
          <a:avLst>
            <a:gd name="adj1" fmla="val 60000"/>
            <a:gd name="adj2" fmla="val 50000"/>
          </a:avLst>
        </a:prstGeom>
        <a:solidFill>
          <a:srgbClr val="B9D53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B3D21-1CF8-489C-8486-6A41526DD132}">
      <dsp:nvSpPr>
        <dsp:cNvPr id="0" name=""/>
        <dsp:cNvSpPr/>
      </dsp:nvSpPr>
      <dsp:spPr>
        <a:xfrm>
          <a:off x="6088998" y="-445"/>
          <a:ext cx="2079760" cy="1675342"/>
        </a:xfrm>
        <a:prstGeom prst="hexagon">
          <a:avLst/>
        </a:prstGeom>
        <a:solidFill>
          <a:srgbClr val="B9D532"/>
        </a:solidFill>
        <a:ln w="15875" cap="flat" cmpd="sng" algn="ctr">
          <a:solidFill>
            <a:srgbClr val="B9D53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alibri" pitchFamily="34" charset="0"/>
              <a:cs typeface="Calibri" pitchFamily="34" charset="0"/>
            </a:rPr>
            <a:t>Bisexual</a:t>
          </a:r>
          <a:endParaRPr lang="en-US" sz="2800" b="1" kern="1200" dirty="0">
            <a:latin typeface="Calibri" pitchFamily="34" charset="0"/>
            <a:cs typeface="Calibri" pitchFamily="34" charset="0"/>
          </a:endParaRPr>
        </a:p>
      </dsp:txBody>
      <dsp:txXfrm>
        <a:off x="6401923" y="251631"/>
        <a:ext cx="1453910" cy="1171190"/>
      </dsp:txXfrm>
    </dsp:sp>
    <dsp:sp modelId="{AF1CBA27-7885-40AD-BE31-A0E303A8005F}">
      <dsp:nvSpPr>
        <dsp:cNvPr id="0" name=""/>
        <dsp:cNvSpPr/>
      </dsp:nvSpPr>
      <dsp:spPr>
        <a:xfrm rot="889867">
          <a:off x="5651653" y="2240914"/>
          <a:ext cx="1446905" cy="498863"/>
        </a:xfrm>
        <a:prstGeom prst="leftArrow">
          <a:avLst>
            <a:gd name="adj1" fmla="val 60000"/>
            <a:gd name="adj2" fmla="val 50000"/>
          </a:avLst>
        </a:prstGeom>
        <a:solidFill>
          <a:srgbClr val="9F1F6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BC8F4-B9A6-4195-9941-9F1249E5E17B}">
      <dsp:nvSpPr>
        <dsp:cNvPr id="0" name=""/>
        <dsp:cNvSpPr/>
      </dsp:nvSpPr>
      <dsp:spPr>
        <a:xfrm>
          <a:off x="5985860" y="1934712"/>
          <a:ext cx="2396139" cy="1646687"/>
        </a:xfrm>
        <a:prstGeom prst="hexagon">
          <a:avLst/>
        </a:prstGeom>
        <a:solidFill>
          <a:srgbClr val="9F1F63"/>
        </a:solidFill>
        <a:ln w="15875" cap="flat" cmpd="sng" algn="ctr">
          <a:solidFill>
            <a:srgbClr val="9F1F6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latin typeface="Calibri" pitchFamily="34" charset="0"/>
              <a:cs typeface="Calibri" pitchFamily="34" charset="0"/>
            </a:rPr>
            <a:t>Transgender</a:t>
          </a:r>
          <a:endParaRPr lang="en-US" sz="2500" b="1" kern="1200" dirty="0">
            <a:latin typeface="Calibri" pitchFamily="34" charset="0"/>
            <a:cs typeface="Calibri" pitchFamily="34" charset="0"/>
          </a:endParaRPr>
        </a:p>
      </dsp:txBody>
      <dsp:txXfrm>
        <a:off x="6322762" y="2166240"/>
        <a:ext cx="1722335" cy="11836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4AAC1-AEE5-4451-90F3-9D3F6EF843B1}">
      <dsp:nvSpPr>
        <dsp:cNvPr id="0" name=""/>
        <dsp:cNvSpPr/>
      </dsp:nvSpPr>
      <dsp:spPr>
        <a:xfrm>
          <a:off x="609601" y="-207679"/>
          <a:ext cx="6876193" cy="188971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39BC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10361-9A9D-4017-9D55-48F955B7F5F8}">
      <dsp:nvSpPr>
        <dsp:cNvPr id="0" name=""/>
        <dsp:cNvSpPr/>
      </dsp:nvSpPr>
      <dsp:spPr>
        <a:xfrm>
          <a:off x="1267745" y="426593"/>
          <a:ext cx="5511355" cy="63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The Montrose Center empowers our community, </a:t>
          </a:r>
          <a:endParaRPr lang="en-US" sz="2000" b="1" kern="1200" dirty="0">
            <a:solidFill>
              <a:srgbClr val="262262"/>
            </a:solidFill>
            <a:latin typeface="Calibri" pitchFamily="34" charset="0"/>
            <a:cs typeface="Calibri" pitchFamily="34" charset="0"/>
          </a:endParaRPr>
        </a:p>
      </dsp:txBody>
      <dsp:txXfrm>
        <a:off x="1267745" y="426593"/>
        <a:ext cx="5511355" cy="633997"/>
      </dsp:txXfrm>
    </dsp:sp>
    <dsp:sp modelId="{AA6378E7-4C5B-40CE-A9EF-C0A0F70837AA}">
      <dsp:nvSpPr>
        <dsp:cNvPr id="0" name=""/>
        <dsp:cNvSpPr/>
      </dsp:nvSpPr>
      <dsp:spPr>
        <a:xfrm>
          <a:off x="76199" y="944043"/>
          <a:ext cx="6333848" cy="228277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F0524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55E434-D60D-4605-88D7-9591DA9C9748}">
      <dsp:nvSpPr>
        <dsp:cNvPr id="0" name=""/>
        <dsp:cNvSpPr/>
      </dsp:nvSpPr>
      <dsp:spPr>
        <a:xfrm>
          <a:off x="246189" y="1774606"/>
          <a:ext cx="7162672" cy="63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primarily lesbian, gay, bisexual and transgender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Individuals and their families,</a:t>
          </a:r>
          <a:endParaRPr lang="en-US" sz="2000" b="1" kern="1200" dirty="0">
            <a:solidFill>
              <a:srgbClr val="262262"/>
            </a:solidFill>
            <a:latin typeface="Calibri" pitchFamily="34" charset="0"/>
            <a:cs typeface="Calibri" pitchFamily="34" charset="0"/>
          </a:endParaRPr>
        </a:p>
      </dsp:txBody>
      <dsp:txXfrm>
        <a:off x="246189" y="1774606"/>
        <a:ext cx="7162672" cy="633997"/>
      </dsp:txXfrm>
    </dsp:sp>
    <dsp:sp modelId="{B0E25BA7-935A-49EB-A32C-285C956CD9D7}">
      <dsp:nvSpPr>
        <dsp:cNvPr id="0" name=""/>
        <dsp:cNvSpPr/>
      </dsp:nvSpPr>
      <dsp:spPr>
        <a:xfrm>
          <a:off x="450842" y="2705881"/>
          <a:ext cx="6940560" cy="152322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B9D53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81282-1256-4B4C-A08B-42259C71A2B2}">
      <dsp:nvSpPr>
        <dsp:cNvPr id="0" name=""/>
        <dsp:cNvSpPr/>
      </dsp:nvSpPr>
      <dsp:spPr>
        <a:xfrm>
          <a:off x="1295397" y="3124202"/>
          <a:ext cx="5461094" cy="63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solidFill>
                <a:srgbClr val="262262"/>
              </a:solidFill>
              <a:latin typeface="Calibri" pitchFamily="34" charset="0"/>
              <a:cs typeface="Calibri" pitchFamily="34" charset="0"/>
            </a:rPr>
            <a:t>to enjoy healthier and more fulfilling lives.</a:t>
          </a:r>
          <a:endParaRPr lang="en-US" sz="2300" b="1" kern="1200" dirty="0">
            <a:solidFill>
              <a:srgbClr val="262262"/>
            </a:solidFill>
            <a:latin typeface="Calibri" pitchFamily="34" charset="0"/>
            <a:cs typeface="Calibri" pitchFamily="34" charset="0"/>
          </a:endParaRPr>
        </a:p>
      </dsp:txBody>
      <dsp:txXfrm>
        <a:off x="1295397" y="3124202"/>
        <a:ext cx="5461094" cy="633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44D24-969F-45B5-BDE1-CEBA1649CBF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44333-111E-4031-98F1-4D584EEA97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12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6247E-676C-4B60-BC13-2D35F87D783F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F3FA0-5ECD-4442-B53B-E103D7871D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07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F3FA0-5ECD-4442-B53B-E103D7871D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66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 we are: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MCC is a community-based, non-profit, out-patient, behavioral health service organization providing quality, affordable, affirming mental health services to the Houston Lesbian, Gay, Bisexual and Transgender community.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F3FA0-5ECD-4442-B53B-E103D7871D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56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MCC empowers our community, primarily lesbian, gay, bisexual and transgender individuals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their families, to enjoy healthier and more fulfilling lives.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F3FA0-5ECD-4442-B53B-E103D7871D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8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62F4C6-FD34-4C97-9E21-A0C23D34C3F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C44CA9-B353-488E-B98C-09AD304C3E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F3FA0-5ECD-4442-B53B-E103D7871D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78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C44CA9-B353-488E-B98C-09AD304C3EE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F3FA0-5ECD-4442-B53B-E103D7871D7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3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11489E3-C902-4C7C-A700-6A0CFE7339D9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09DEBEA-59D4-48EB-9264-14CC82E040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48006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Homeless </a:t>
            </a:r>
            <a:r>
              <a:rPr lang="en-US" dirty="0">
                <a:solidFill>
                  <a:schemeClr val="bg1"/>
                </a:solidFill>
              </a:rPr>
              <a:t>Youth Network of Houston/Harris County Fall Community </a:t>
            </a:r>
            <a:r>
              <a:rPr lang="en-US" dirty="0" smtClean="0">
                <a:solidFill>
                  <a:schemeClr val="bg1"/>
                </a:solidFill>
              </a:rPr>
              <a:t>Forum 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November </a:t>
            </a:r>
            <a:r>
              <a:rPr lang="en-US" dirty="0">
                <a:solidFill>
                  <a:schemeClr val="bg1"/>
                </a:solidFill>
              </a:rPr>
              <a:t>18, </a:t>
            </a:r>
            <a:r>
              <a:rPr lang="en-US" dirty="0" smtClean="0">
                <a:solidFill>
                  <a:schemeClr val="bg1"/>
                </a:solidFill>
              </a:rPr>
              <a:t>2014</a:t>
            </a:r>
          </a:p>
          <a:p>
            <a:pPr algn="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Christopher Kerr, M.Ed., LPC</a:t>
            </a:r>
          </a:p>
          <a:p>
            <a:pPr algn="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 Montrose Center  Clinical Director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5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9F1F63"/>
                </a:solidFill>
              </a:rPr>
              <a:t>Framework to End Homelessness </a:t>
            </a:r>
            <a:r>
              <a:rPr lang="en-US" sz="3200" dirty="0" smtClean="0">
                <a:solidFill>
                  <a:srgbClr val="9F1F63"/>
                </a:solidFill>
              </a:rPr>
              <a:t>in </a:t>
            </a:r>
            <a:r>
              <a:rPr lang="en-US" sz="3200" dirty="0">
                <a:solidFill>
                  <a:srgbClr val="9F1F63"/>
                </a:solidFill>
              </a:rPr>
              <a:t>four core areas:</a:t>
            </a:r>
          </a:p>
          <a:p>
            <a:pPr lvl="0"/>
            <a:r>
              <a:rPr lang="en-US" sz="2800" dirty="0">
                <a:solidFill>
                  <a:srgbClr val="9F1F63"/>
                </a:solidFill>
              </a:rPr>
              <a:t>Stable Housing </a:t>
            </a:r>
          </a:p>
          <a:p>
            <a:pPr lvl="0"/>
            <a:r>
              <a:rPr lang="en-US" sz="2800" dirty="0">
                <a:solidFill>
                  <a:srgbClr val="9F1F63"/>
                </a:solidFill>
              </a:rPr>
              <a:t>Permanent Connections</a:t>
            </a:r>
          </a:p>
          <a:p>
            <a:pPr lvl="0"/>
            <a:r>
              <a:rPr lang="en-US" sz="2800" dirty="0" smtClean="0">
                <a:solidFill>
                  <a:srgbClr val="9F1F63"/>
                </a:solidFill>
              </a:rPr>
              <a:t>Education/Employment </a:t>
            </a:r>
            <a:endParaRPr lang="en-US" sz="2800" dirty="0">
              <a:solidFill>
                <a:srgbClr val="9F1F63"/>
              </a:solidFill>
            </a:endParaRPr>
          </a:p>
          <a:p>
            <a:pPr lvl="0"/>
            <a:r>
              <a:rPr lang="en-US" sz="2800" dirty="0">
                <a:solidFill>
                  <a:srgbClr val="9F1F63"/>
                </a:solidFill>
              </a:rPr>
              <a:t>Social-Emotional </a:t>
            </a:r>
            <a:r>
              <a:rPr lang="en-US" sz="2800" dirty="0" smtClean="0">
                <a:solidFill>
                  <a:srgbClr val="9F1F63"/>
                </a:solidFill>
              </a:rPr>
              <a:t>Well-Being </a:t>
            </a:r>
            <a:endParaRPr lang="en-US" sz="2800" dirty="0">
              <a:solidFill>
                <a:srgbClr val="9F1F63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808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262262"/>
                </a:solidFill>
              </a:rPr>
              <a:t>U.S. </a:t>
            </a:r>
            <a:r>
              <a:rPr lang="en-US" b="1" dirty="0" smtClean="0">
                <a:solidFill>
                  <a:srgbClr val="262262"/>
                </a:solidFill>
              </a:rPr>
              <a:t>INTERAGENCY COUNCIL ON HOMELESSNESS </a:t>
            </a:r>
            <a:r>
              <a:rPr lang="en-US" b="1" dirty="0">
                <a:solidFill>
                  <a:srgbClr val="262262"/>
                </a:solidFill>
              </a:rPr>
              <a:t>(USICH</a:t>
            </a:r>
            <a:r>
              <a:rPr lang="en-US" b="1" dirty="0" smtClean="0">
                <a:solidFill>
                  <a:srgbClr val="262262"/>
                </a:solidFill>
              </a:rPr>
              <a:t>)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1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9F1F63"/>
                </a:solidFill>
              </a:rPr>
              <a:t>Lead </a:t>
            </a:r>
            <a:r>
              <a:rPr lang="en-US" sz="2600" b="1" dirty="0">
                <a:solidFill>
                  <a:srgbClr val="9F1F63"/>
                </a:solidFill>
              </a:rPr>
              <a:t>Agency</a:t>
            </a:r>
            <a:r>
              <a:rPr lang="en-US" sz="2600" dirty="0">
                <a:solidFill>
                  <a:srgbClr val="9F1F63"/>
                </a:solidFill>
              </a:rPr>
              <a:t> – the Montrose Center/Hatch Youth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Brittany Burch, LCSW-S, LCDC		</a:t>
            </a:r>
            <a:r>
              <a:rPr lang="en-US" sz="2600" dirty="0" smtClean="0">
                <a:solidFill>
                  <a:srgbClr val="9F1F63"/>
                </a:solidFill>
              </a:rPr>
              <a:t>Chris </a:t>
            </a:r>
            <a:r>
              <a:rPr lang="en-US" sz="2600" dirty="0">
                <a:solidFill>
                  <a:srgbClr val="9F1F63"/>
                </a:solidFill>
              </a:rPr>
              <a:t>Kerr, MEd, LPC-S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Deb Murphy, BS			</a:t>
            </a:r>
            <a:r>
              <a:rPr lang="en-US" sz="2600" dirty="0" smtClean="0">
                <a:solidFill>
                  <a:srgbClr val="9F1F63"/>
                </a:solidFill>
              </a:rPr>
              <a:t>Ann </a:t>
            </a:r>
            <a:r>
              <a:rPr lang="en-US" sz="2600" dirty="0">
                <a:solidFill>
                  <a:srgbClr val="9F1F63"/>
                </a:solidFill>
              </a:rPr>
              <a:t>J Robison, PhD</a:t>
            </a:r>
          </a:p>
          <a:p>
            <a:pPr marL="0" indent="0">
              <a:buNone/>
            </a:pPr>
            <a:endParaRPr lang="en-US" sz="2600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9F1F63"/>
                </a:solidFill>
              </a:rPr>
              <a:t>Advocacy Subcommittee</a:t>
            </a:r>
            <a:r>
              <a:rPr lang="en-US" sz="2600" dirty="0">
                <a:solidFill>
                  <a:srgbClr val="9F1F63"/>
                </a:solidFill>
              </a:rPr>
              <a:t> Chair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Katherine Barillas, </a:t>
            </a:r>
            <a:r>
              <a:rPr lang="en-US" sz="2600" dirty="0" smtClean="0">
                <a:solidFill>
                  <a:srgbClr val="9F1F63"/>
                </a:solidFill>
              </a:rPr>
              <a:t>PhD, One </a:t>
            </a:r>
            <a:r>
              <a:rPr lang="en-US" sz="2600" dirty="0">
                <a:solidFill>
                  <a:srgbClr val="9F1F63"/>
                </a:solidFill>
              </a:rPr>
              <a:t>Voice Texas</a:t>
            </a:r>
          </a:p>
          <a:p>
            <a:pPr marL="0" indent="0">
              <a:buNone/>
            </a:pPr>
            <a:endParaRPr lang="en-US" sz="2600" b="1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9F1F63"/>
                </a:solidFill>
              </a:rPr>
              <a:t>Child </a:t>
            </a:r>
            <a:r>
              <a:rPr lang="en-US" sz="2600" b="1" dirty="0">
                <a:solidFill>
                  <a:srgbClr val="9F1F63"/>
                </a:solidFill>
              </a:rPr>
              <a:t>Welfare Subcommittee</a:t>
            </a:r>
            <a:r>
              <a:rPr lang="en-US" sz="2600" dirty="0">
                <a:solidFill>
                  <a:srgbClr val="9F1F63"/>
                </a:solidFill>
              </a:rPr>
              <a:t> Chair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Joel Levine, </a:t>
            </a:r>
            <a:r>
              <a:rPr lang="en-US" sz="2600" dirty="0" smtClean="0">
                <a:solidFill>
                  <a:srgbClr val="9F1F63"/>
                </a:solidFill>
              </a:rPr>
              <a:t>LCSW-S. Harris </a:t>
            </a:r>
            <a:r>
              <a:rPr lang="en-US" sz="2600" dirty="0">
                <a:solidFill>
                  <a:srgbClr val="9F1F63"/>
                </a:solidFill>
              </a:rPr>
              <a:t>County Protective </a:t>
            </a:r>
            <a:r>
              <a:rPr lang="en-US" sz="2600" dirty="0" smtClean="0">
                <a:solidFill>
                  <a:srgbClr val="9F1F63"/>
                </a:solidFill>
              </a:rPr>
              <a:t>Services For </a:t>
            </a:r>
            <a:r>
              <a:rPr lang="en-US" sz="2600" dirty="0">
                <a:solidFill>
                  <a:srgbClr val="9F1F63"/>
                </a:solidFill>
              </a:rPr>
              <a:t>Children and Adults</a:t>
            </a:r>
          </a:p>
          <a:p>
            <a:pPr marL="0" indent="0">
              <a:buNone/>
            </a:pPr>
            <a:endParaRPr lang="en-US" sz="2600" b="1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9F1F63"/>
                </a:solidFill>
              </a:rPr>
              <a:t>Criminal </a:t>
            </a:r>
            <a:r>
              <a:rPr lang="en-US" sz="2600" b="1" dirty="0">
                <a:solidFill>
                  <a:srgbClr val="9F1F63"/>
                </a:solidFill>
              </a:rPr>
              <a:t>Justice/Legal Subcommittee</a:t>
            </a:r>
            <a:r>
              <a:rPr lang="en-US" sz="2600" dirty="0">
                <a:solidFill>
                  <a:srgbClr val="9F1F63"/>
                </a:solidFill>
              </a:rPr>
              <a:t> Chair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Kelly Barron, Harris County Juvenile Probation Department</a:t>
            </a:r>
          </a:p>
          <a:p>
            <a:pPr marL="0" indent="0">
              <a:buNone/>
            </a:pPr>
            <a:endParaRPr lang="en-US" sz="2600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9F1F63"/>
                </a:solidFill>
              </a:rPr>
              <a:t>Education and Training Subcommittee</a:t>
            </a:r>
            <a:r>
              <a:rPr lang="en-US" sz="2600" dirty="0">
                <a:solidFill>
                  <a:srgbClr val="9F1F63"/>
                </a:solidFill>
              </a:rPr>
              <a:t> Chair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Michael Migura, LCDC, </a:t>
            </a:r>
            <a:r>
              <a:rPr lang="en-US" sz="2600" dirty="0" err="1">
                <a:solidFill>
                  <a:srgbClr val="9F1F63"/>
                </a:solidFill>
              </a:rPr>
              <a:t>Cenpatico</a:t>
            </a:r>
            <a:r>
              <a:rPr lang="en-US" sz="2600" dirty="0">
                <a:solidFill>
                  <a:srgbClr val="9F1F63"/>
                </a:solidFill>
              </a:rPr>
              <a:t> 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262262"/>
                </a:solidFill>
              </a:rPr>
              <a:t>STEERING COMMITTEE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7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70037"/>
            <a:ext cx="7408333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100" b="1" dirty="0" smtClean="0">
                <a:solidFill>
                  <a:srgbClr val="9F1F63"/>
                </a:solidFill>
              </a:rPr>
              <a:t>Employment </a:t>
            </a:r>
            <a:r>
              <a:rPr lang="en-US" sz="2100" b="1" dirty="0">
                <a:solidFill>
                  <a:srgbClr val="9F1F63"/>
                </a:solidFill>
              </a:rPr>
              <a:t>Skills Subcommittee</a:t>
            </a:r>
            <a:r>
              <a:rPr lang="en-US" sz="2100" dirty="0">
                <a:solidFill>
                  <a:srgbClr val="9F1F63"/>
                </a:solidFill>
              </a:rPr>
              <a:t> Chair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9F1F63"/>
                </a:solidFill>
              </a:rPr>
              <a:t>Preston Naquin </a:t>
            </a:r>
          </a:p>
          <a:p>
            <a:pPr marL="0" indent="0">
              <a:buNone/>
            </a:pPr>
            <a:endParaRPr lang="en-US" sz="2100" b="1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100" b="1" dirty="0" smtClean="0">
                <a:solidFill>
                  <a:srgbClr val="9F1F63"/>
                </a:solidFill>
              </a:rPr>
              <a:t>Funding </a:t>
            </a:r>
            <a:r>
              <a:rPr lang="en-US" sz="2100" b="1" dirty="0">
                <a:solidFill>
                  <a:srgbClr val="9F1F63"/>
                </a:solidFill>
              </a:rPr>
              <a:t>Subcommittee</a:t>
            </a:r>
            <a:r>
              <a:rPr lang="en-US" sz="2100" dirty="0">
                <a:solidFill>
                  <a:srgbClr val="9F1F63"/>
                </a:solidFill>
              </a:rPr>
              <a:t> Co-Chairs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9F1F63"/>
                </a:solidFill>
              </a:rPr>
              <a:t>Nancy Frees </a:t>
            </a:r>
            <a:r>
              <a:rPr lang="en-US" sz="2100" dirty="0" smtClean="0">
                <a:solidFill>
                  <a:srgbClr val="9F1F63"/>
                </a:solidFill>
              </a:rPr>
              <a:t>Fountain, Frees </a:t>
            </a:r>
            <a:r>
              <a:rPr lang="en-US" sz="2100" dirty="0">
                <a:solidFill>
                  <a:srgbClr val="9F1F63"/>
                </a:solidFill>
              </a:rPr>
              <a:t>Foundation and Funders Together</a:t>
            </a:r>
            <a:endParaRPr lang="en-US" sz="2100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9F1F63"/>
                </a:solidFill>
              </a:rPr>
              <a:t>Kelli King-Jackson, The </a:t>
            </a:r>
            <a:r>
              <a:rPr lang="en-US" sz="2100" dirty="0">
                <a:solidFill>
                  <a:srgbClr val="9F1F63"/>
                </a:solidFill>
              </a:rPr>
              <a:t>Simmons </a:t>
            </a:r>
            <a:r>
              <a:rPr lang="en-US" sz="2100" dirty="0" smtClean="0">
                <a:solidFill>
                  <a:srgbClr val="9F1F63"/>
                </a:solidFill>
              </a:rPr>
              <a:t>Foundation</a:t>
            </a:r>
          </a:p>
          <a:p>
            <a:pPr marL="0" indent="0">
              <a:buNone/>
            </a:pPr>
            <a:endParaRPr lang="en-US" sz="2100" b="1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100" b="1" dirty="0" smtClean="0">
                <a:solidFill>
                  <a:srgbClr val="9F1F63"/>
                </a:solidFill>
              </a:rPr>
              <a:t>Health </a:t>
            </a:r>
            <a:r>
              <a:rPr lang="en-US" sz="2100" b="1" dirty="0">
                <a:solidFill>
                  <a:srgbClr val="9F1F63"/>
                </a:solidFill>
              </a:rPr>
              <a:t>(Primary and Behavioral Health Care) Subcommittee</a:t>
            </a:r>
            <a:r>
              <a:rPr lang="en-US" sz="2100" dirty="0">
                <a:solidFill>
                  <a:srgbClr val="9F1F63"/>
                </a:solidFill>
              </a:rPr>
              <a:t> Chairs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9F1F63"/>
                </a:solidFill>
              </a:rPr>
              <a:t>Chris Kerr, MEd, LPC-S, the Montrose Center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9F1F63"/>
                </a:solidFill>
              </a:rPr>
              <a:t>Kim Lopez, </a:t>
            </a:r>
            <a:r>
              <a:rPr lang="en-US" sz="2100" dirty="0" err="1">
                <a:solidFill>
                  <a:srgbClr val="9F1F63"/>
                </a:solidFill>
              </a:rPr>
              <a:t>DrPH</a:t>
            </a:r>
            <a:r>
              <a:rPr lang="en-US" sz="2100" dirty="0">
                <a:solidFill>
                  <a:srgbClr val="9F1F63"/>
                </a:solidFill>
              </a:rPr>
              <a:t>,  Baylor College of </a:t>
            </a:r>
            <a:r>
              <a:rPr lang="en-US" sz="2100" dirty="0" smtClean="0">
                <a:solidFill>
                  <a:srgbClr val="9F1F63"/>
                </a:solidFill>
              </a:rPr>
              <a:t>Medicine</a:t>
            </a:r>
          </a:p>
          <a:p>
            <a:pPr marL="0" indent="0">
              <a:buNone/>
            </a:pPr>
            <a:endParaRPr lang="en-US" sz="2100" b="1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100" b="1" dirty="0" smtClean="0">
                <a:solidFill>
                  <a:srgbClr val="9F1F63"/>
                </a:solidFill>
              </a:rPr>
              <a:t>Policies </a:t>
            </a:r>
            <a:r>
              <a:rPr lang="en-US" sz="2100" b="1" dirty="0">
                <a:solidFill>
                  <a:srgbClr val="9F1F63"/>
                </a:solidFill>
              </a:rPr>
              <a:t>and Practices Subcommittee</a:t>
            </a:r>
            <a:r>
              <a:rPr lang="en-US" sz="2100" dirty="0">
                <a:solidFill>
                  <a:srgbClr val="9F1F63"/>
                </a:solidFill>
              </a:rPr>
              <a:t> Co-Chairs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9F1F63"/>
                </a:solidFill>
              </a:rPr>
              <a:t>Eva </a:t>
            </a:r>
            <a:r>
              <a:rPr lang="en-US" sz="2100" dirty="0" err="1">
                <a:solidFill>
                  <a:srgbClr val="9F1F63"/>
                </a:solidFill>
              </a:rPr>
              <a:t>Thibaudeau</a:t>
            </a:r>
            <a:r>
              <a:rPr lang="en-US" sz="2100" dirty="0">
                <a:solidFill>
                  <a:srgbClr val="9F1F63"/>
                </a:solidFill>
              </a:rPr>
              <a:t>, LCSW, Coalition for the Homeless 	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9F1F63"/>
                </a:solidFill>
              </a:rPr>
              <a:t>Robert Brewer, LCSW, LCDC, LCCA, Harris County Protective Services of Houston/Harris County For Children and Adults</a:t>
            </a:r>
          </a:p>
          <a:p>
            <a:pPr marL="0" indent="0">
              <a:buNone/>
            </a:pPr>
            <a:endParaRPr lang="en-US" dirty="0">
              <a:solidFill>
                <a:srgbClr val="9F1F63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262262"/>
                </a:solidFill>
              </a:rPr>
              <a:t>STEERING COMMITTEE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89349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408333" cy="45455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9F1F63"/>
                </a:solidFill>
              </a:rPr>
              <a:t>Research </a:t>
            </a:r>
            <a:r>
              <a:rPr lang="en-US" sz="2600" b="1" dirty="0">
                <a:solidFill>
                  <a:srgbClr val="9F1F63"/>
                </a:solidFill>
              </a:rPr>
              <a:t>and Data Subcommittee</a:t>
            </a:r>
            <a:r>
              <a:rPr lang="en-US" sz="2600" dirty="0">
                <a:solidFill>
                  <a:srgbClr val="9F1F63"/>
                </a:solidFill>
              </a:rPr>
              <a:t> Chair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Gary </a:t>
            </a:r>
            <a:r>
              <a:rPr lang="en-US" sz="2600" dirty="0" smtClean="0">
                <a:solidFill>
                  <a:srgbClr val="9F1F63"/>
                </a:solidFill>
              </a:rPr>
              <a:t>Grier, Coalition </a:t>
            </a:r>
            <a:r>
              <a:rPr lang="en-US" sz="2600" dirty="0">
                <a:solidFill>
                  <a:srgbClr val="9F1F63"/>
                </a:solidFill>
              </a:rPr>
              <a:t>for the Homeless of Houston/Harris County</a:t>
            </a:r>
          </a:p>
          <a:p>
            <a:pPr marL="0" indent="0">
              <a:buNone/>
            </a:pPr>
            <a:endParaRPr lang="en-US" sz="2600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9F1F63"/>
                </a:solidFill>
              </a:rPr>
              <a:t>Schools Subcommittee</a:t>
            </a:r>
            <a:r>
              <a:rPr lang="en-US" sz="2600" dirty="0">
                <a:solidFill>
                  <a:srgbClr val="9F1F63"/>
                </a:solidFill>
              </a:rPr>
              <a:t> Chair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David </a:t>
            </a:r>
            <a:r>
              <a:rPr lang="en-US" sz="2600" dirty="0" err="1" smtClean="0">
                <a:solidFill>
                  <a:srgbClr val="9F1F63"/>
                </a:solidFill>
              </a:rPr>
              <a:t>Schrandt</a:t>
            </a:r>
            <a:r>
              <a:rPr lang="en-US" sz="2600" dirty="0" smtClean="0">
                <a:solidFill>
                  <a:srgbClr val="9F1F63"/>
                </a:solidFill>
              </a:rPr>
              <a:t>, Cypress-Fairbanks </a:t>
            </a:r>
            <a:r>
              <a:rPr lang="en-US" sz="2600" dirty="0">
                <a:solidFill>
                  <a:srgbClr val="9F1F63"/>
                </a:solidFill>
              </a:rPr>
              <a:t>Independent School District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9F1F63"/>
                </a:solidFill>
              </a:rPr>
              <a:t>Shelter and Housing Subcommittee</a:t>
            </a:r>
            <a:r>
              <a:rPr lang="en-US" sz="2600" dirty="0">
                <a:solidFill>
                  <a:srgbClr val="9F1F63"/>
                </a:solidFill>
              </a:rPr>
              <a:t> Co-Chairs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9F1F63"/>
                </a:solidFill>
              </a:rPr>
              <a:t>Robert Brewer, LCSW, LCDC, </a:t>
            </a:r>
            <a:r>
              <a:rPr lang="en-US" sz="2600" dirty="0" smtClean="0">
                <a:solidFill>
                  <a:srgbClr val="9F1F63"/>
                </a:solidFill>
              </a:rPr>
              <a:t>LCCA, </a:t>
            </a:r>
            <a:r>
              <a:rPr lang="en-US" sz="2600" dirty="0">
                <a:solidFill>
                  <a:srgbClr val="9F1F63"/>
                </a:solidFill>
              </a:rPr>
              <a:t>Harris County Protective Services of Houston/Harris County </a:t>
            </a:r>
            <a:r>
              <a:rPr lang="en-US" sz="2600" dirty="0" smtClean="0">
                <a:solidFill>
                  <a:srgbClr val="9F1F63"/>
                </a:solidFill>
              </a:rPr>
              <a:t>For </a:t>
            </a:r>
            <a:r>
              <a:rPr lang="en-US" sz="2600" dirty="0">
                <a:solidFill>
                  <a:srgbClr val="9F1F63"/>
                </a:solidFill>
              </a:rPr>
              <a:t>Children and Adults</a:t>
            </a:r>
            <a:endParaRPr lang="en-US" sz="2600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9F1F63"/>
                </a:solidFill>
              </a:rPr>
              <a:t>Michael </a:t>
            </a:r>
            <a:r>
              <a:rPr lang="en-US" sz="2600" dirty="0">
                <a:solidFill>
                  <a:srgbClr val="9F1F63"/>
                </a:solidFill>
              </a:rPr>
              <a:t>Migura, </a:t>
            </a:r>
            <a:r>
              <a:rPr lang="en-US" sz="2600" dirty="0" smtClean="0">
                <a:solidFill>
                  <a:srgbClr val="9F1F63"/>
                </a:solidFill>
              </a:rPr>
              <a:t>LCDC, </a:t>
            </a:r>
            <a:r>
              <a:rPr lang="en-US" sz="2600" dirty="0" err="1" smtClean="0">
                <a:solidFill>
                  <a:srgbClr val="9F1F63"/>
                </a:solidFill>
              </a:rPr>
              <a:t>Cenpatico</a:t>
            </a:r>
            <a:endParaRPr lang="en-US" sz="2600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endParaRPr lang="en-US" sz="2600" b="1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9F1F63"/>
                </a:solidFill>
              </a:rPr>
              <a:t>Technical </a:t>
            </a:r>
            <a:r>
              <a:rPr lang="en-US" sz="2600" b="1" dirty="0">
                <a:solidFill>
                  <a:srgbClr val="9F1F63"/>
                </a:solidFill>
              </a:rPr>
              <a:t>Assistance Provided by:</a:t>
            </a:r>
            <a:endParaRPr lang="en-US" sz="2600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dirty="0" err="1">
                <a:solidFill>
                  <a:srgbClr val="9F1F63"/>
                </a:solidFill>
              </a:rPr>
              <a:t>Jama</a:t>
            </a:r>
            <a:r>
              <a:rPr lang="en-US" sz="2600" dirty="0">
                <a:solidFill>
                  <a:srgbClr val="9F1F63"/>
                </a:solidFill>
              </a:rPr>
              <a:t> Shelton, </a:t>
            </a:r>
            <a:r>
              <a:rPr lang="en-US" sz="2600" dirty="0" smtClean="0">
                <a:solidFill>
                  <a:srgbClr val="9F1F63"/>
                </a:solidFill>
              </a:rPr>
              <a:t>PhD, </a:t>
            </a:r>
            <a:r>
              <a:rPr lang="en-US" sz="2600" dirty="0">
                <a:solidFill>
                  <a:srgbClr val="9F1F63"/>
                </a:solidFill>
              </a:rPr>
              <a:t>True Colors Fund 				</a:t>
            </a:r>
            <a:endParaRPr lang="en-US" sz="2600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9F1F63"/>
                </a:solidFill>
              </a:rPr>
              <a:t>Jeffrey </a:t>
            </a:r>
            <a:r>
              <a:rPr lang="en-US" sz="2600" dirty="0">
                <a:solidFill>
                  <a:srgbClr val="9F1F63"/>
                </a:solidFill>
              </a:rPr>
              <a:t>Poirier, </a:t>
            </a:r>
            <a:r>
              <a:rPr lang="en-US" sz="2600" dirty="0" smtClean="0">
                <a:solidFill>
                  <a:srgbClr val="9F1F63"/>
                </a:solidFill>
              </a:rPr>
              <a:t>PhD,  American </a:t>
            </a:r>
            <a:r>
              <a:rPr lang="en-US" sz="2600" dirty="0">
                <a:solidFill>
                  <a:srgbClr val="9F1F63"/>
                </a:solidFill>
              </a:rPr>
              <a:t>Institutes for Research	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9F1F63"/>
                </a:solidFill>
              </a:rPr>
              <a:t>Rachael </a:t>
            </a:r>
            <a:r>
              <a:rPr lang="en-US" sz="2600" dirty="0">
                <a:solidFill>
                  <a:srgbClr val="9F1F63"/>
                </a:solidFill>
              </a:rPr>
              <a:t>Kenney &amp; Tom </a:t>
            </a:r>
            <a:r>
              <a:rPr lang="en-US" sz="2600" dirty="0" smtClean="0">
                <a:solidFill>
                  <a:srgbClr val="9F1F63"/>
                </a:solidFill>
              </a:rPr>
              <a:t>Bardwell, </a:t>
            </a:r>
            <a:r>
              <a:rPr lang="en-US" sz="2600" dirty="0">
                <a:solidFill>
                  <a:srgbClr val="9F1F63"/>
                </a:solidFill>
              </a:rPr>
              <a:t>Center for Social Innovation	</a:t>
            </a:r>
            <a:endParaRPr lang="en-US" sz="2600" dirty="0" smtClean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9F1F63"/>
                </a:solidFill>
              </a:rPr>
              <a:t>Maureen Sarver, </a:t>
            </a:r>
            <a:r>
              <a:rPr lang="en-US" sz="2600" dirty="0" err="1" smtClean="0">
                <a:solidFill>
                  <a:srgbClr val="9F1F63"/>
                </a:solidFill>
              </a:rPr>
              <a:t>HomeBase</a:t>
            </a:r>
            <a:endParaRPr lang="en-US" sz="2600" dirty="0">
              <a:solidFill>
                <a:srgbClr val="9F1F63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262262"/>
                </a:solidFill>
              </a:rPr>
              <a:t>STEERING COMMITTEE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75188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37360"/>
            <a:ext cx="7408333" cy="4388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9F1F63"/>
                </a:solidFill>
              </a:rPr>
              <a:t>Initiative </a:t>
            </a:r>
            <a:r>
              <a:rPr lang="en-US" b="1" dirty="0">
                <a:solidFill>
                  <a:srgbClr val="9F1F63"/>
                </a:solidFill>
              </a:rPr>
              <a:t>Lead</a:t>
            </a:r>
            <a:endParaRPr lang="en-US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9F1F63"/>
                </a:solidFill>
              </a:rPr>
              <a:t>U.S. Department of Housing and Urban Development</a:t>
            </a:r>
          </a:p>
          <a:p>
            <a:pPr marL="0" indent="0">
              <a:buNone/>
            </a:pPr>
            <a:endParaRPr lang="en-US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9F1F63"/>
                </a:solidFill>
              </a:rPr>
              <a:t>Initiative </a:t>
            </a:r>
            <a:r>
              <a:rPr lang="en-US" b="1" dirty="0">
                <a:solidFill>
                  <a:srgbClr val="9F1F63"/>
                </a:solidFill>
              </a:rPr>
              <a:t>Partners</a:t>
            </a:r>
            <a:endParaRPr lang="en-US" dirty="0">
              <a:solidFill>
                <a:srgbClr val="9F1F6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9F1F63"/>
                </a:solidFill>
              </a:rPr>
              <a:t>U.S. Department of Education</a:t>
            </a:r>
          </a:p>
          <a:p>
            <a:pPr marL="0" indent="0">
              <a:buNone/>
            </a:pPr>
            <a:r>
              <a:rPr lang="en-US" dirty="0">
                <a:solidFill>
                  <a:srgbClr val="9F1F63"/>
                </a:solidFill>
              </a:rPr>
              <a:t>U.S. Department of Health and Human Services</a:t>
            </a:r>
          </a:p>
          <a:p>
            <a:pPr marL="0" indent="0">
              <a:buNone/>
            </a:pPr>
            <a:r>
              <a:rPr lang="en-US" dirty="0">
                <a:solidFill>
                  <a:srgbClr val="9F1F63"/>
                </a:solidFill>
              </a:rPr>
              <a:t>U.S. Department of Justice, Office of Juvenile Justice and Delinquency Prevention</a:t>
            </a:r>
          </a:p>
          <a:p>
            <a:pPr marL="0" indent="0">
              <a:buNone/>
            </a:pPr>
            <a:r>
              <a:rPr lang="en-US" dirty="0">
                <a:solidFill>
                  <a:srgbClr val="9F1F63"/>
                </a:solidFill>
              </a:rPr>
              <a:t>U.S. Interagency Council on Homelessness</a:t>
            </a:r>
          </a:p>
          <a:p>
            <a:endParaRPr lang="en-US" dirty="0">
              <a:solidFill>
                <a:srgbClr val="9F1F6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262262"/>
                </a:solidFill>
              </a:rPr>
              <a:t>NATIONAL</a:t>
            </a:r>
            <a:endParaRPr lang="en-US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695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408333" cy="4343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9F1F63"/>
                </a:solidFill>
              </a:rPr>
              <a:t>Ensure </a:t>
            </a:r>
            <a:r>
              <a:rPr lang="en-US" dirty="0">
                <a:solidFill>
                  <a:srgbClr val="9F1F63"/>
                </a:solidFill>
              </a:rPr>
              <a:t>that shelters, group homes, &amp; residential treatment facilities have specific policies to support LGBTQ youth.</a:t>
            </a:r>
          </a:p>
          <a:p>
            <a:r>
              <a:rPr lang="en-US" dirty="0">
                <a:solidFill>
                  <a:srgbClr val="9F1F63"/>
                </a:solidFill>
              </a:rPr>
              <a:t>Eliminate barriers &amp; improve services to LGBTQ youth across multiple service providing organizations.</a:t>
            </a:r>
          </a:p>
          <a:p>
            <a:r>
              <a:rPr lang="en-US" dirty="0" smtClean="0">
                <a:solidFill>
                  <a:srgbClr val="9F1F63"/>
                </a:solidFill>
              </a:rPr>
              <a:t>Better transitions for LGBTQ youth from foster care &amp; juvenile justice systems.</a:t>
            </a:r>
            <a:endParaRPr lang="en-US" dirty="0">
              <a:solidFill>
                <a:srgbClr val="9F1F63"/>
              </a:solidFill>
            </a:endParaRPr>
          </a:p>
          <a:p>
            <a:r>
              <a:rPr lang="en-US" dirty="0" smtClean="0">
                <a:solidFill>
                  <a:srgbClr val="9F1F63"/>
                </a:solidFill>
              </a:rPr>
              <a:t>Support </a:t>
            </a:r>
            <a:r>
              <a:rPr lang="en-US" dirty="0">
                <a:solidFill>
                  <a:srgbClr val="9F1F63"/>
                </a:solidFill>
              </a:rPr>
              <a:t>improved licensing standards that align with the law.</a:t>
            </a:r>
          </a:p>
          <a:p>
            <a:r>
              <a:rPr lang="en-US" dirty="0">
                <a:solidFill>
                  <a:srgbClr val="9F1F63"/>
                </a:solidFill>
              </a:rPr>
              <a:t>Propose plan &amp; other strategies to address housing needs &amp; align existing resources for housing </a:t>
            </a:r>
            <a:endParaRPr lang="en-US" dirty="0" smtClean="0">
              <a:solidFill>
                <a:srgbClr val="9F1F63"/>
              </a:solidFill>
            </a:endParaRPr>
          </a:p>
          <a:p>
            <a:r>
              <a:rPr lang="en-US" dirty="0" smtClean="0">
                <a:solidFill>
                  <a:srgbClr val="9F1F63"/>
                </a:solidFill>
              </a:rPr>
              <a:t>Expand cross-systems collaboration between NEST &amp; homeless providers.</a:t>
            </a:r>
          </a:p>
          <a:p>
            <a:endParaRPr lang="en-US" dirty="0">
              <a:solidFill>
                <a:srgbClr val="9F1F63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262262"/>
                </a:solidFill>
              </a:rPr>
              <a:t>STABLE HOUSING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9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9F1F63"/>
                </a:solidFill>
              </a:rPr>
              <a:t>Collaborate with child welfare system to implement LGBTQ-affirming policies &amp; practices.</a:t>
            </a:r>
          </a:p>
          <a:p>
            <a:r>
              <a:rPr lang="en-US" dirty="0">
                <a:solidFill>
                  <a:srgbClr val="9F1F63"/>
                </a:solidFill>
              </a:rPr>
              <a:t>Support caregivers &amp; providers in mentoring LGBTQ youth.</a:t>
            </a:r>
          </a:p>
          <a:p>
            <a:r>
              <a:rPr lang="en-US" dirty="0">
                <a:solidFill>
                  <a:srgbClr val="9F1F63"/>
                </a:solidFill>
              </a:rPr>
              <a:t>Counsel families of juvenile justice-involved LGBTQ youth on permanency &amp; acceptance.</a:t>
            </a:r>
          </a:p>
          <a:p>
            <a:r>
              <a:rPr lang="en-US" dirty="0">
                <a:solidFill>
                  <a:srgbClr val="9F1F63"/>
                </a:solidFill>
              </a:rPr>
              <a:t>Encourage districts/schools to work with parents on decreasing rejecting behavior directed at LGBTQ youth.</a:t>
            </a:r>
          </a:p>
          <a:p>
            <a:r>
              <a:rPr lang="en-US" dirty="0">
                <a:solidFill>
                  <a:srgbClr val="9F1F63"/>
                </a:solidFill>
              </a:rPr>
              <a:t>Collaborate with local, non-traditional points of contact with youth to identify, assess &amp; refer at-risk LGBTQ youth.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262262"/>
                </a:solidFill>
              </a:rPr>
              <a:t>PERMANENT CONNECTIONS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33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9F1F63"/>
                </a:solidFill>
              </a:rPr>
              <a:t>Encourage best practices throughout school districts. </a:t>
            </a:r>
          </a:p>
          <a:p>
            <a:r>
              <a:rPr lang="en-US" dirty="0">
                <a:solidFill>
                  <a:srgbClr val="9F1F63"/>
                </a:solidFill>
              </a:rPr>
              <a:t>Implement affirming &amp; nondiscrimination policies for LGBTQ youth on all school campuses. </a:t>
            </a:r>
          </a:p>
          <a:p>
            <a:r>
              <a:rPr lang="en-US" dirty="0">
                <a:solidFill>
                  <a:srgbClr val="9F1F63"/>
                </a:solidFill>
              </a:rPr>
              <a:t>Engage districts &amp; schools through homeless liaisons to support LGBTQ youth academic success including graduation. </a:t>
            </a:r>
          </a:p>
          <a:p>
            <a:r>
              <a:rPr lang="en-US" dirty="0">
                <a:solidFill>
                  <a:srgbClr val="9F1F63"/>
                </a:solidFill>
              </a:rPr>
              <a:t>Promote access to post-secondary education for LGBTQ youth. </a:t>
            </a:r>
          </a:p>
          <a:p>
            <a:r>
              <a:rPr lang="en-US" dirty="0">
                <a:solidFill>
                  <a:srgbClr val="9F1F63"/>
                </a:solidFill>
              </a:rPr>
              <a:t>Identify at-risk &amp; homeless LGBTQ youth in schools, GED &amp; youth employment agencies. </a:t>
            </a:r>
          </a:p>
          <a:p>
            <a:r>
              <a:rPr lang="en-US" dirty="0">
                <a:solidFill>
                  <a:srgbClr val="9F1F63"/>
                </a:solidFill>
              </a:rPr>
              <a:t>Improve safety &amp; connectivity for LGBTQ youth in schools. </a:t>
            </a:r>
          </a:p>
          <a:p>
            <a:r>
              <a:rPr lang="en-US" dirty="0">
                <a:solidFill>
                  <a:srgbClr val="9F1F63"/>
                </a:solidFill>
              </a:rPr>
              <a:t>Support LGBTQ youth with developing employment/career goals &amp; skills. </a:t>
            </a:r>
          </a:p>
          <a:p>
            <a:r>
              <a:rPr lang="en-US" dirty="0">
                <a:solidFill>
                  <a:srgbClr val="9F1F63"/>
                </a:solidFill>
              </a:rPr>
              <a:t>Expand community collaboration between schools &amp; service providers to improve timeliness of supports for LGBTQ youth.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262262"/>
                </a:solidFill>
              </a:rPr>
              <a:t>EDUCATION &amp; EMPLOYMENT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74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71600"/>
            <a:ext cx="7408333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9F1F63"/>
                </a:solidFill>
              </a:rPr>
              <a:t>Increase competency among providers to identify, assess &amp; treat LGBTQ youth.</a:t>
            </a:r>
          </a:p>
          <a:p>
            <a:r>
              <a:rPr lang="en-US" dirty="0">
                <a:solidFill>
                  <a:srgbClr val="9F1F63"/>
                </a:solidFill>
              </a:rPr>
              <a:t>Eliminate barriers to primary &amp; behavioral health care access for LGBTQ youth.</a:t>
            </a:r>
          </a:p>
          <a:p>
            <a:r>
              <a:rPr lang="en-US" dirty="0">
                <a:solidFill>
                  <a:srgbClr val="9F1F63"/>
                </a:solidFill>
              </a:rPr>
              <a:t>Inform LGBTQ youth of their health care rights &amp; best practices.</a:t>
            </a:r>
          </a:p>
          <a:p>
            <a:r>
              <a:rPr lang="en-US" dirty="0">
                <a:solidFill>
                  <a:srgbClr val="9F1F63"/>
                </a:solidFill>
              </a:rPr>
              <a:t>Expand the LGBTQ youth cultural competency of hospitals &amp; clinics.</a:t>
            </a:r>
          </a:p>
          <a:p>
            <a:r>
              <a:rPr lang="en-US" dirty="0">
                <a:solidFill>
                  <a:srgbClr val="9F1F63"/>
                </a:solidFill>
              </a:rPr>
              <a:t>Provide access to comprehensive health care for LGBTQ youth in the juvenile justice system.</a:t>
            </a:r>
          </a:p>
          <a:p>
            <a:r>
              <a:rPr lang="en-US" dirty="0">
                <a:solidFill>
                  <a:srgbClr val="9F1F63"/>
                </a:solidFill>
              </a:rPr>
              <a:t>Support School Health Advisory Committees in addressing LGBTQ student well-being.</a:t>
            </a:r>
          </a:p>
          <a:p>
            <a:r>
              <a:rPr lang="en-US" dirty="0">
                <a:solidFill>
                  <a:srgbClr val="9F1F63"/>
                </a:solidFill>
              </a:rPr>
              <a:t>Encourage school districts to participate in the YRBS and/or school climate survey.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262262"/>
                </a:solidFill>
              </a:rPr>
              <a:t>SOCIAL EMOTIONAL WELL-BEING</a:t>
            </a:r>
            <a:endParaRPr lang="en-US" sz="3200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6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B440-4596-4FB4-B91E-087B5858B6E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304800" y="609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400" b="1" spc="600" dirty="0" smtClean="0">
                <a:solidFill>
                  <a:srgbClr val="262262"/>
                </a:solidFill>
                <a:latin typeface="Calibri" pitchFamily="34" charset="0"/>
                <a:cs typeface="Calibri" pitchFamily="34" charset="0"/>
              </a:rPr>
              <a:t>CONTACT US</a:t>
            </a:r>
            <a:endParaRPr lang="en-US" sz="5400" b="1" spc="600" dirty="0">
              <a:solidFill>
                <a:srgbClr val="26226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Content Placeholder 14"/>
          <p:cNvSpPr>
            <a:spLocks noGrp="1"/>
          </p:cNvSpPr>
          <p:nvPr>
            <p:ph sz="quarter" idx="13"/>
          </p:nvPr>
        </p:nvSpPr>
        <p:spPr>
          <a:xfrm>
            <a:off x="347790" y="2057400"/>
            <a:ext cx="8186610" cy="4038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500" b="1" dirty="0" smtClean="0">
              <a:solidFill>
                <a:srgbClr val="003399"/>
              </a:solidFill>
            </a:endParaRPr>
          </a:p>
          <a:p>
            <a:pPr marL="287338" indent="0">
              <a:spcBef>
                <a:spcPts val="0"/>
              </a:spcBef>
              <a:buNone/>
            </a:pPr>
            <a:endParaRPr lang="en-US" sz="1900" b="1" dirty="0" smtClean="0">
              <a:solidFill>
                <a:srgbClr val="003399"/>
              </a:solidFill>
            </a:endParaRPr>
          </a:p>
          <a:p>
            <a:pPr marL="287338" indent="0" algn="ctr">
              <a:spcBef>
                <a:spcPts val="0"/>
              </a:spcBef>
              <a:buNone/>
            </a:pPr>
            <a:r>
              <a:rPr lang="en-US" sz="4400" b="1" dirty="0" smtClean="0">
                <a:solidFill>
                  <a:srgbClr val="003399"/>
                </a:solidFill>
              </a:rPr>
              <a:t>713.529.3590</a:t>
            </a:r>
          </a:p>
          <a:p>
            <a:pPr marL="287338" indent="0">
              <a:spcBef>
                <a:spcPts val="0"/>
              </a:spcBef>
              <a:buNone/>
            </a:pPr>
            <a:endParaRPr lang="en-US" sz="1900" b="1" dirty="0" smtClean="0">
              <a:solidFill>
                <a:srgbClr val="003399"/>
              </a:solidFill>
            </a:endParaRPr>
          </a:p>
          <a:p>
            <a:pPr marL="287338" indent="0">
              <a:spcBef>
                <a:spcPts val="0"/>
              </a:spcBef>
              <a:buNone/>
            </a:pPr>
            <a:endParaRPr lang="en-US" sz="1900" b="1" dirty="0">
              <a:solidFill>
                <a:srgbClr val="003399"/>
              </a:solidFill>
            </a:endParaRPr>
          </a:p>
          <a:p>
            <a:pPr marL="287338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rgbClr val="9F1F63"/>
                </a:solidFill>
              </a:rPr>
              <a:t>NEST@montrosecenter.org</a:t>
            </a:r>
            <a:endParaRPr lang="en-US" sz="2200" b="1" dirty="0">
              <a:solidFill>
                <a:srgbClr val="9F1F63"/>
              </a:solidFill>
            </a:endParaRPr>
          </a:p>
          <a:p>
            <a:pPr marL="287338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3399"/>
              </a:solidFill>
            </a:endParaRPr>
          </a:p>
          <a:p>
            <a:pPr marL="287338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03399"/>
                </a:solidFill>
              </a:rPr>
              <a:t>t</a:t>
            </a:r>
            <a:r>
              <a:rPr lang="en-US" sz="2200" b="1" dirty="0" smtClean="0">
                <a:solidFill>
                  <a:srgbClr val="003399"/>
                </a:solidFill>
              </a:rPr>
              <a:t>he </a:t>
            </a:r>
            <a:r>
              <a:rPr lang="en-US" sz="2200" b="1" dirty="0">
                <a:solidFill>
                  <a:srgbClr val="003399"/>
                </a:solidFill>
              </a:rPr>
              <a:t>Montrose Center</a:t>
            </a:r>
          </a:p>
          <a:p>
            <a:pPr marL="287338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03399"/>
                </a:solidFill>
              </a:rPr>
              <a:t>401 Branard Street, 2</a:t>
            </a:r>
            <a:r>
              <a:rPr lang="en-US" sz="2200" b="1" baseline="30000" dirty="0">
                <a:solidFill>
                  <a:srgbClr val="003399"/>
                </a:solidFill>
              </a:rPr>
              <a:t>nd</a:t>
            </a:r>
            <a:r>
              <a:rPr lang="en-US" sz="2200" b="1" dirty="0">
                <a:solidFill>
                  <a:srgbClr val="003399"/>
                </a:solidFill>
              </a:rPr>
              <a:t> Floor</a:t>
            </a:r>
          </a:p>
          <a:p>
            <a:pPr marL="287338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03399"/>
                </a:solidFill>
              </a:rPr>
              <a:t>Houston, Texas 77006-5015</a:t>
            </a:r>
          </a:p>
          <a:p>
            <a:pPr marL="287338" indent="0">
              <a:spcBef>
                <a:spcPts val="0"/>
              </a:spcBef>
              <a:buNone/>
            </a:pPr>
            <a:endParaRPr lang="en-US" sz="2200" b="1" dirty="0" smtClean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5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711277"/>
              </p:ext>
            </p:extLst>
          </p:nvPr>
        </p:nvGraphicFramePr>
        <p:xfrm>
          <a:off x="381000" y="2438400"/>
          <a:ext cx="83820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57072"/>
            <a:ext cx="8229600" cy="1252728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262262"/>
                </a:solidFill>
                <a:latin typeface="Calibri" pitchFamily="34" charset="0"/>
                <a:cs typeface="Calibri" pitchFamily="34" charset="0"/>
              </a:rPr>
              <a:t>The Montrose Center is a community-based service organization providing behavioral health, prevention and community services.</a:t>
            </a:r>
            <a:endParaRPr lang="en-US" sz="3600" b="1" dirty="0">
              <a:solidFill>
                <a:srgbClr val="26226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4644372" y="5943600"/>
            <a:ext cx="301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© 2013, The Montrose Center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76600"/>
            <a:ext cx="4894835" cy="223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785641"/>
              </p:ext>
            </p:extLst>
          </p:nvPr>
        </p:nvGraphicFramePr>
        <p:xfrm>
          <a:off x="762000" y="1828800"/>
          <a:ext cx="7408862" cy="398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52728"/>
          </a:xfrm>
        </p:spPr>
        <p:txBody>
          <a:bodyPr>
            <a:normAutofit/>
          </a:bodyPr>
          <a:lstStyle/>
          <a:p>
            <a:r>
              <a:rPr lang="en-US" sz="5400" b="1" spc="600" dirty="0" smtClean="0">
                <a:solidFill>
                  <a:srgbClr val="262262"/>
                </a:solidFill>
                <a:latin typeface="Calibri" pitchFamily="34" charset="0"/>
                <a:cs typeface="Calibri" pitchFamily="34" charset="0"/>
              </a:rPr>
              <a:t>MISSION</a:t>
            </a:r>
            <a:endParaRPr lang="en-US" sz="5400" b="1" spc="600" dirty="0">
              <a:solidFill>
                <a:srgbClr val="26226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B440-4596-4FB4-B91E-087B5858B6E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13"/>
          </p:nvPr>
        </p:nvSpPr>
        <p:spPr>
          <a:xfrm>
            <a:off x="533400" y="1828800"/>
            <a:ext cx="3965447" cy="4297680"/>
          </a:xfrm>
        </p:spPr>
        <p:txBody>
          <a:bodyPr>
            <a:normAutofit/>
          </a:bodyPr>
          <a:lstStyle/>
          <a:p>
            <a:r>
              <a:rPr lang="en-US" dirty="0"/>
              <a:t>Counseling (insurance, MCR, MCD, sliding scale)</a:t>
            </a:r>
          </a:p>
          <a:p>
            <a:r>
              <a:rPr lang="en-US" dirty="0"/>
              <a:t>Case Management </a:t>
            </a:r>
          </a:p>
          <a:p>
            <a:r>
              <a:rPr lang="en-US" dirty="0"/>
              <a:t>Substance Abuse Treatment</a:t>
            </a:r>
          </a:p>
          <a:p>
            <a:r>
              <a:rPr lang="en-US" dirty="0"/>
              <a:t>LGBT Domestic Violence Shelter</a:t>
            </a:r>
          </a:p>
          <a:p>
            <a:r>
              <a:rPr lang="en-US" dirty="0" smtClean="0"/>
              <a:t>Social/Recreational programs</a:t>
            </a:r>
            <a:endParaRPr lang="en-US" dirty="0"/>
          </a:p>
        </p:txBody>
      </p:sp>
      <p:sp>
        <p:nvSpPr>
          <p:cNvPr id="53" name="Content Placeholder 52"/>
          <p:cNvSpPr>
            <a:spLocks noGrp="1"/>
          </p:cNvSpPr>
          <p:nvPr>
            <p:ph sz="quarter" idx="14"/>
          </p:nvPr>
        </p:nvSpPr>
        <p:spPr>
          <a:xfrm>
            <a:off x="4645152" y="1828800"/>
            <a:ext cx="3822192" cy="4297680"/>
          </a:xfrm>
        </p:spPr>
        <p:txBody>
          <a:bodyPr/>
          <a:lstStyle/>
          <a:p>
            <a:r>
              <a:rPr lang="en-US" dirty="0"/>
              <a:t>Elder Service</a:t>
            </a:r>
          </a:p>
          <a:p>
            <a:r>
              <a:rPr lang="en-US" dirty="0"/>
              <a:t>Youth Services</a:t>
            </a:r>
          </a:p>
          <a:p>
            <a:r>
              <a:rPr lang="en-US" dirty="0"/>
              <a:t>Outreach</a:t>
            </a:r>
          </a:p>
          <a:p>
            <a:r>
              <a:rPr lang="en-US" dirty="0"/>
              <a:t>HIV Prevention Services</a:t>
            </a:r>
          </a:p>
          <a:p>
            <a:r>
              <a:rPr lang="en-US" dirty="0"/>
              <a:t>Community </a:t>
            </a:r>
            <a:r>
              <a:rPr lang="en-US" dirty="0" smtClean="0"/>
              <a:t>Education</a:t>
            </a:r>
          </a:p>
          <a:p>
            <a:r>
              <a:rPr lang="en-US" dirty="0"/>
              <a:t>Wellness Programs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304800" y="3810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5400" b="1" spc="600" dirty="0" smtClean="0">
                <a:solidFill>
                  <a:srgbClr val="262262"/>
                </a:solidFill>
                <a:latin typeface="Calibri" pitchFamily="34" charset="0"/>
                <a:cs typeface="Calibri" pitchFamily="34" charset="0"/>
              </a:rPr>
              <a:t>PROGRAMS</a:t>
            </a:r>
            <a:endParaRPr lang="en-US" sz="5400" b="1" spc="600" dirty="0">
              <a:solidFill>
                <a:srgbClr val="26226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1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B440-4596-4FB4-B91E-087B5858B6E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347791" y="2057400"/>
            <a:ext cx="4200146" cy="3447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9F1F63"/>
                </a:solidFill>
              </a:rPr>
              <a:t>Hatch Youth Program</a:t>
            </a:r>
          </a:p>
          <a:p>
            <a:pPr>
              <a:buClr>
                <a:srgbClr val="9F1F63"/>
              </a:buClr>
              <a:buFont typeface="Wingdings 3" pitchFamily="18" charset="2"/>
              <a:buChar char=""/>
            </a:pPr>
            <a:r>
              <a:rPr lang="en-US" sz="2200" b="1" dirty="0" smtClean="0">
                <a:solidFill>
                  <a:srgbClr val="003399"/>
                </a:solidFill>
              </a:rPr>
              <a:t>Hatch Meetings</a:t>
            </a:r>
          </a:p>
          <a:p>
            <a:pPr marL="301943" lvl="1" indent="0">
              <a:buClr>
                <a:srgbClr val="9F1F63"/>
              </a:buClr>
              <a:buNone/>
            </a:pPr>
            <a:r>
              <a:rPr lang="en-US" sz="1900" b="1" dirty="0" smtClean="0">
                <a:solidFill>
                  <a:srgbClr val="003399"/>
                </a:solidFill>
              </a:rPr>
              <a:t>Tuesday, Friday, Sunday</a:t>
            </a:r>
            <a:endParaRPr lang="en-US" sz="1900" b="1" dirty="0"/>
          </a:p>
          <a:p>
            <a:pPr>
              <a:buClr>
                <a:srgbClr val="9F1F63"/>
              </a:buClr>
              <a:buFont typeface="Wingdings 3" pitchFamily="18" charset="2"/>
              <a:buChar char=""/>
            </a:pPr>
            <a:r>
              <a:rPr lang="en-US" sz="2200" b="1" dirty="0" smtClean="0">
                <a:solidFill>
                  <a:srgbClr val="003399"/>
                </a:solidFill>
              </a:rPr>
              <a:t>LGBT &amp; Questioning Youth</a:t>
            </a:r>
          </a:p>
          <a:p>
            <a:pPr marL="301943" lvl="1" indent="0">
              <a:buClr>
                <a:srgbClr val="9F1F63"/>
              </a:buClr>
              <a:buNone/>
            </a:pPr>
            <a:r>
              <a:rPr lang="en-US" sz="1900" b="1" dirty="0" smtClean="0">
                <a:solidFill>
                  <a:srgbClr val="003399"/>
                </a:solidFill>
              </a:rPr>
              <a:t>Ages 13 – 20 </a:t>
            </a:r>
            <a:endParaRPr lang="en-US" sz="1900" b="1" dirty="0">
              <a:solidFill>
                <a:srgbClr val="003399"/>
              </a:solidFill>
            </a:endParaRPr>
          </a:p>
          <a:p>
            <a:pPr>
              <a:buClr>
                <a:srgbClr val="9F1F63"/>
              </a:buClr>
              <a:buFont typeface="Wingdings 3" pitchFamily="18" charset="2"/>
              <a:buChar char=""/>
            </a:pPr>
            <a:r>
              <a:rPr lang="en-US" sz="2200" b="1" dirty="0" smtClean="0">
                <a:solidFill>
                  <a:srgbClr val="003399"/>
                </a:solidFill>
              </a:rPr>
              <a:t>Safe Zones Project</a:t>
            </a:r>
          </a:p>
          <a:p>
            <a:pPr>
              <a:buClr>
                <a:srgbClr val="9F1F63"/>
              </a:buClr>
              <a:buFont typeface="Wingdings 3" pitchFamily="18" charset="2"/>
              <a:buChar char=""/>
            </a:pPr>
            <a:r>
              <a:rPr lang="en-US" sz="2200" b="1" dirty="0" smtClean="0">
                <a:solidFill>
                  <a:srgbClr val="003399"/>
                </a:solidFill>
              </a:rPr>
              <a:t>Project Remix </a:t>
            </a:r>
            <a:r>
              <a:rPr lang="en-US" sz="2200" dirty="0" smtClean="0">
                <a:solidFill>
                  <a:srgbClr val="003399"/>
                </a:solidFill>
              </a:rPr>
              <a:t>Outreach for LGBT Youth experiencing homelessness</a:t>
            </a:r>
            <a:endParaRPr lang="en-US" sz="2000" dirty="0" smtClean="0">
              <a:solidFill>
                <a:srgbClr val="003399"/>
              </a:solidFill>
            </a:endParaRPr>
          </a:p>
        </p:txBody>
      </p:sp>
      <p:sp>
        <p:nvSpPr>
          <p:cNvPr id="20" name="Title 2"/>
          <p:cNvSpPr txBox="1">
            <a:spLocks/>
          </p:cNvSpPr>
          <p:nvPr/>
        </p:nvSpPr>
        <p:spPr>
          <a:xfrm>
            <a:off x="304800" y="6096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5400" b="1" spc="600" dirty="0" smtClean="0">
                <a:solidFill>
                  <a:srgbClr val="262262"/>
                </a:solidFill>
                <a:latin typeface="Calibri" pitchFamily="34" charset="0"/>
                <a:cs typeface="Calibri" pitchFamily="34" charset="0"/>
              </a:rPr>
              <a:t>PROGRAMS</a:t>
            </a:r>
            <a:endParaRPr lang="en-US" sz="5400" b="1" spc="600" dirty="0">
              <a:solidFill>
                <a:srgbClr val="262262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781" y="2133600"/>
            <a:ext cx="3822700" cy="2867025"/>
          </a:xfrm>
          <a:prstGeom prst="rect">
            <a:avLst/>
          </a:prstGeom>
          <a:ln w="38100" cap="sq">
            <a:solidFill>
              <a:srgbClr val="26226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026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732652"/>
            <a:ext cx="6019800" cy="467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262262"/>
                </a:solidFill>
              </a:rPr>
              <a:t>MISSION</a:t>
            </a:r>
            <a:endParaRPr lang="en-US" b="1" dirty="0">
              <a:solidFill>
                <a:srgbClr val="26226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413570"/>
            <a:ext cx="8001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9F1F63"/>
                </a:solidFill>
              </a:rPr>
              <a:t>NEST</a:t>
            </a:r>
            <a:r>
              <a:rPr lang="en-US" sz="3200" dirty="0">
                <a:solidFill>
                  <a:srgbClr val="9F1F63"/>
                </a:solidFill>
              </a:rPr>
              <a:t> is a collaborative of Houston/Harris County community stakeholders charged with </a:t>
            </a:r>
            <a:r>
              <a:rPr lang="en-US" sz="3200" dirty="0" smtClean="0">
                <a:solidFill>
                  <a:srgbClr val="9F1F63"/>
                </a:solidFill>
              </a:rPr>
              <a:t>preventing and ending homelessness for adolescents and young adults who identify as lesbian, gay, bisexual, transgender, or those who are questioning their sexual or gender identity, </a:t>
            </a:r>
            <a:r>
              <a:rPr lang="en-US" sz="3200" dirty="0">
                <a:solidFill>
                  <a:srgbClr val="9F1F63"/>
                </a:solidFill>
              </a:rPr>
              <a:t>by </a:t>
            </a:r>
            <a:r>
              <a:rPr lang="en-US" sz="3200" dirty="0" smtClean="0">
                <a:solidFill>
                  <a:srgbClr val="9F1F63"/>
                </a:solidFill>
              </a:rPr>
              <a:t>2020</a:t>
            </a:r>
            <a:endParaRPr lang="en-US" dirty="0">
              <a:solidFill>
                <a:srgbClr val="9F1F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8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9F1F63"/>
                </a:solidFill>
              </a:rPr>
              <a:t>This community commits to a coordinated service delivery model that is data-driven and utilizes recognized best practices. The collaborative will expand knowledge and inform strategies in Harris County to:</a:t>
            </a:r>
          </a:p>
          <a:p>
            <a:pPr lvl="1"/>
            <a:r>
              <a:rPr lang="en-US" sz="2400" dirty="0" smtClean="0">
                <a:solidFill>
                  <a:srgbClr val="9F1F63"/>
                </a:solidFill>
              </a:rPr>
              <a:t>Prevent </a:t>
            </a:r>
            <a:r>
              <a:rPr lang="en-US" sz="2400" dirty="0">
                <a:solidFill>
                  <a:srgbClr val="9F1F63"/>
                </a:solidFill>
              </a:rPr>
              <a:t>homelessness for LGBTQ youth at-risk or experiencing homelessness, and  </a:t>
            </a:r>
          </a:p>
          <a:p>
            <a:pPr lvl="1"/>
            <a:r>
              <a:rPr lang="en-US" sz="2400" dirty="0" smtClean="0">
                <a:solidFill>
                  <a:srgbClr val="9F1F63"/>
                </a:solidFill>
              </a:rPr>
              <a:t>Intervene </a:t>
            </a:r>
            <a:r>
              <a:rPr lang="en-US" sz="2400" dirty="0">
                <a:solidFill>
                  <a:srgbClr val="9F1F63"/>
                </a:solidFill>
              </a:rPr>
              <a:t>early to prevent episodic and chronic homelessness among LGBTQ youth.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262262"/>
                </a:solidFill>
              </a:rPr>
              <a:t>GOALS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912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/>
          <a:lstStyle/>
          <a:p>
            <a:pPr marL="457200" indent="-457200">
              <a:buNone/>
              <a:tabLst>
                <a:tab pos="457200" algn="l"/>
              </a:tabLst>
            </a:pPr>
            <a:r>
              <a:rPr lang="en-US" sz="3200" dirty="0" smtClean="0">
                <a:solidFill>
                  <a:srgbClr val="9F1F63"/>
                </a:solidFill>
              </a:rPr>
              <a:t>(</a:t>
            </a:r>
            <a:r>
              <a:rPr lang="en-US" sz="3200" dirty="0">
                <a:solidFill>
                  <a:srgbClr val="9F1F63"/>
                </a:solidFill>
              </a:rPr>
              <a:t>1)	</a:t>
            </a:r>
            <a:r>
              <a:rPr lang="en-US" sz="3200" i="1" dirty="0">
                <a:solidFill>
                  <a:srgbClr val="9F1F63"/>
                </a:solidFill>
              </a:rPr>
              <a:t>Facilitate better local collaboration</a:t>
            </a:r>
            <a:r>
              <a:rPr lang="en-US" sz="3200" dirty="0">
                <a:solidFill>
                  <a:srgbClr val="9F1F63"/>
                </a:solidFill>
              </a:rPr>
              <a:t> </a:t>
            </a:r>
          </a:p>
          <a:p>
            <a:pPr marL="457200" indent="-457200">
              <a:buNone/>
              <a:tabLst>
                <a:tab pos="457200" algn="l"/>
              </a:tabLst>
            </a:pPr>
            <a:r>
              <a:rPr lang="en-US" sz="3200" dirty="0">
                <a:solidFill>
                  <a:srgbClr val="9F1F63"/>
                </a:solidFill>
              </a:rPr>
              <a:t>(2)	</a:t>
            </a:r>
            <a:r>
              <a:rPr lang="en-US" sz="3200" i="1" dirty="0">
                <a:solidFill>
                  <a:srgbClr val="9F1F63"/>
                </a:solidFill>
              </a:rPr>
              <a:t>Improve identification of LGBTQ youth at-risk</a:t>
            </a:r>
            <a:r>
              <a:rPr lang="en-US" sz="3200" dirty="0">
                <a:solidFill>
                  <a:srgbClr val="9F1F63"/>
                </a:solidFill>
              </a:rPr>
              <a:t> </a:t>
            </a:r>
          </a:p>
          <a:p>
            <a:pPr marL="457200" indent="-457200">
              <a:buNone/>
              <a:tabLst>
                <a:tab pos="457200" algn="l"/>
              </a:tabLst>
            </a:pPr>
            <a:r>
              <a:rPr lang="en-US" sz="3200" dirty="0">
                <a:solidFill>
                  <a:srgbClr val="9F1F63"/>
                </a:solidFill>
              </a:rPr>
              <a:t>(3)	</a:t>
            </a:r>
            <a:r>
              <a:rPr lang="en-US" sz="3200" i="1" dirty="0">
                <a:solidFill>
                  <a:srgbClr val="9F1F63"/>
                </a:solidFill>
              </a:rPr>
              <a:t>Identify, coordinate, &amp; improve policies &amp; interventions</a:t>
            </a:r>
            <a:r>
              <a:rPr lang="en-US" sz="3200" dirty="0">
                <a:solidFill>
                  <a:srgbClr val="9F1F63"/>
                </a:solidFill>
              </a:rPr>
              <a:t> </a:t>
            </a:r>
          </a:p>
          <a:p>
            <a:pPr marL="457200" indent="-457200">
              <a:buNone/>
              <a:tabLst>
                <a:tab pos="457200" algn="l"/>
              </a:tabLst>
            </a:pPr>
            <a:r>
              <a:rPr lang="en-US" sz="3200" dirty="0">
                <a:solidFill>
                  <a:srgbClr val="9F1F63"/>
                </a:solidFill>
              </a:rPr>
              <a:t>(4)	</a:t>
            </a:r>
            <a:r>
              <a:rPr lang="en-US" sz="3200" i="1" dirty="0">
                <a:solidFill>
                  <a:srgbClr val="9F1F63"/>
                </a:solidFill>
              </a:rPr>
              <a:t>Reduce homelessness among LGBTQ youth</a:t>
            </a:r>
            <a:r>
              <a:rPr lang="en-US" sz="3200" dirty="0">
                <a:solidFill>
                  <a:srgbClr val="9F1F63"/>
                </a:solidFill>
              </a:rPr>
              <a:t> </a:t>
            </a:r>
          </a:p>
          <a:p>
            <a:pPr marL="457200" indent="-457200">
              <a:buNone/>
              <a:tabLst>
                <a:tab pos="457200" algn="l"/>
              </a:tabLst>
            </a:pPr>
            <a:r>
              <a:rPr lang="en-US" sz="3200" dirty="0">
                <a:solidFill>
                  <a:srgbClr val="9F1F63"/>
                </a:solidFill>
              </a:rPr>
              <a:t>(5)	</a:t>
            </a:r>
            <a:r>
              <a:rPr lang="en-US" sz="3200" i="1" dirty="0">
                <a:solidFill>
                  <a:srgbClr val="9F1F63"/>
                </a:solidFill>
              </a:rPr>
              <a:t>Inform national strategies</a:t>
            </a:r>
            <a:r>
              <a:rPr lang="en-US" sz="3200" dirty="0">
                <a:solidFill>
                  <a:srgbClr val="9F1F63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smtClean="0">
                <a:solidFill>
                  <a:srgbClr val="262262"/>
                </a:solidFill>
              </a:rPr>
              <a:t>OBJECTIVES</a:t>
            </a:r>
            <a:endParaRPr lang="en-US" b="1" dirty="0">
              <a:solidFill>
                <a:srgbClr val="262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25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2031</TotalTime>
  <Words>809</Words>
  <Application>Microsoft Office PowerPoint</Application>
  <PresentationFormat>On-screen Show (4:3)</PresentationFormat>
  <Paragraphs>169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Waveform</vt:lpstr>
      <vt:lpstr>PowerPoint Presentation</vt:lpstr>
      <vt:lpstr>The Montrose Center is a community-based service organization providing behavioral health, prevention and community services.</vt:lpstr>
      <vt:lpstr>MISSION</vt:lpstr>
      <vt:lpstr>PowerPoint Presentation</vt:lpstr>
      <vt:lpstr>PowerPoint Presentation</vt:lpstr>
      <vt:lpstr>PowerPoint Presentation</vt:lpstr>
      <vt:lpstr>MISSION</vt:lpstr>
      <vt:lpstr>GOALS</vt:lpstr>
      <vt:lpstr>OBJECTIVES</vt:lpstr>
      <vt:lpstr>U.S. INTERAGENCY COUNCIL ON HOMELESSNESS (USICH)</vt:lpstr>
      <vt:lpstr>STEERING COMMITTEE</vt:lpstr>
      <vt:lpstr>STEERING COMMITTEE</vt:lpstr>
      <vt:lpstr>STEERING COMMITTEE</vt:lpstr>
      <vt:lpstr>NATIONAL</vt:lpstr>
      <vt:lpstr>STABLE HOUSING</vt:lpstr>
      <vt:lpstr>PERMANENT CONNECTIONS</vt:lpstr>
      <vt:lpstr>EDUCATION &amp; EMPLOYMENT</vt:lpstr>
      <vt:lpstr>SOCIAL EMOTIONAL WELL-BEING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Name, Logo, &amp; Branding</dc:title>
  <dc:creator>MJones</dc:creator>
  <cp:lastModifiedBy>Levine, Joel (CPS)</cp:lastModifiedBy>
  <cp:revision>174</cp:revision>
  <dcterms:created xsi:type="dcterms:W3CDTF">2012-09-17T16:01:39Z</dcterms:created>
  <dcterms:modified xsi:type="dcterms:W3CDTF">2014-11-18T14:54:06Z</dcterms:modified>
</cp:coreProperties>
</file>